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44"/>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80" r:id="rId21"/>
    <p:sldId id="279"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5C3748B-DF6D-48D5-8805-6192694B5354}">
          <p14:sldIdLst>
            <p14:sldId id="256"/>
            <p14:sldId id="261"/>
            <p14:sldId id="262"/>
            <p14:sldId id="263"/>
            <p14:sldId id="264"/>
            <p14:sldId id="265"/>
            <p14:sldId id="266"/>
            <p14:sldId id="267"/>
            <p14:sldId id="268"/>
            <p14:sldId id="269"/>
            <p14:sldId id="270"/>
            <p14:sldId id="271"/>
          </p14:sldIdLst>
        </p14:section>
        <p14:section name="Untitled Section" id="{EA06D99C-6755-49E0-9342-59A89C91A4BC}">
          <p14:sldIdLst>
            <p14:sldId id="272"/>
            <p14:sldId id="273"/>
            <p14:sldId id="274"/>
            <p14:sldId id="275"/>
            <p14:sldId id="276"/>
            <p14:sldId id="277"/>
            <p14:sldId id="278"/>
            <p14:sldId id="280"/>
            <p14:sldId id="279"/>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E45FED-2A6B-52AA-9A22-AF3CB9D99BC8}" name="Jelena JT. Todic" initials="JJT" userId="S-1-5-21-3468391650-3599918298-52641188-129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B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5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3"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B8B9ABB9-A3CF-49FF-BBFB-3E6B561FF875}" type="datetimeFigureOut">
              <a:rPr lang="en-GB" smtClean="0"/>
              <a:t>19/11/2024</a:t>
            </a:fld>
            <a:endParaRPr lang="en-GB"/>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9C3C8439-960D-4C26-9982-F679E938803E}" type="slidenum">
              <a:rPr lang="en-GB" smtClean="0"/>
              <a:t>‹#›</a:t>
            </a:fld>
            <a:endParaRPr lang="en-GB"/>
          </a:p>
        </p:txBody>
      </p:sp>
    </p:spTree>
    <p:extLst>
      <p:ext uri="{BB962C8B-B14F-4D97-AF65-F5344CB8AC3E}">
        <p14:creationId xmlns:p14="http://schemas.microsoft.com/office/powerpoint/2010/main" val="2433127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B08255-36F0-4F42-89FE-8B917379133D}" type="datetime1">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2593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00A8F3-A704-4FEA-A197-23D9D8834247}" type="datetime1">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1422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1D506-5104-4492-B215-4572D1DD1F53}" type="datetime1">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193372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8564BE-1A6C-4062-A26C-A3D1406CFF81}" type="datetime1">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353384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B2160-C100-437E-8EF4-484C25038D34}" type="datetime1">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341291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98C678-B298-4C1A-8D1B-F5C98CEDA451}" type="datetime1">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505027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23EB89-1080-4C8A-A225-56BFCDF99E4E}" type="datetime1">
              <a:rPr lang="en-US" smtClean="0"/>
              <a:t>11/19/2024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11630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3D23B4-7525-4F13-BB99-46CBE32CF6DC}" type="datetime1">
              <a:rPr lang="en-US" smtClean="0"/>
              <a:t>11/19/2024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09647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41FB0-4B20-4660-93B2-991F8B7CA6CB}" type="datetime1">
              <a:rPr lang="en-US" smtClean="0"/>
              <a:t>11/19/2024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801568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E33679-D0EF-4EDE-9916-C3F3897DA7C5}" type="datetime1">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356948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6A9E48-96A0-494C-9F39-BB31442A8003}" type="datetime1">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370445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BAE5F-9C28-42FC-8323-0EFBE978540D}" type="datetime1">
              <a:rPr lang="en-US" smtClean="0"/>
              <a:t>11/19/2024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582DE-2E78-43A0-A32B-7F8B424C53B6}" type="slidenum">
              <a:rPr lang="en-US" smtClean="0"/>
              <a:t>‹#›</a:t>
            </a:fld>
            <a:endParaRPr lang="en-US"/>
          </a:p>
        </p:txBody>
      </p:sp>
    </p:spTree>
    <p:extLst>
      <p:ext uri="{BB962C8B-B14F-4D97-AF65-F5344CB8AC3E}">
        <p14:creationId xmlns:p14="http://schemas.microsoft.com/office/powerpoint/2010/main" val="1956080982"/>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87A9CD-6DE1-E7A0-E677-B222959B8EDB}"/>
              </a:ext>
            </a:extLst>
          </p:cNvPr>
          <p:cNvSpPr/>
          <p:nvPr/>
        </p:nvSpPr>
        <p:spPr>
          <a:xfrm>
            <a:off x="0" y="5199017"/>
            <a:ext cx="12192000" cy="1658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F44731BC-AF88-F031-3667-E9D40A2CE7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0947" y="5574763"/>
            <a:ext cx="2606320" cy="924707"/>
          </a:xfrm>
          <a:prstGeom prst="rect">
            <a:avLst/>
          </a:prstGeom>
        </p:spPr>
      </p:pic>
      <p:pic>
        <p:nvPicPr>
          <p:cNvPr id="9" name="Picture 8">
            <a:extLst>
              <a:ext uri="{FF2B5EF4-FFF2-40B4-BE49-F238E27FC236}">
                <a16:creationId xmlns:a16="http://schemas.microsoft.com/office/drawing/2014/main" id="{AB1CB70B-5589-810A-79E7-DA058A42AE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43494" y="6105"/>
            <a:ext cx="9248506" cy="5202284"/>
          </a:xfrm>
          <a:prstGeom prst="rect">
            <a:avLst/>
          </a:prstGeom>
        </p:spPr>
      </p:pic>
      <p:sp>
        <p:nvSpPr>
          <p:cNvPr id="2" name="Title 1">
            <a:extLst>
              <a:ext uri="{FF2B5EF4-FFF2-40B4-BE49-F238E27FC236}">
                <a16:creationId xmlns:a16="http://schemas.microsoft.com/office/drawing/2014/main" id="{B9EDD32D-9E7C-0732-8D92-AEE660D9D2BE}"/>
              </a:ext>
            </a:extLst>
          </p:cNvPr>
          <p:cNvSpPr>
            <a:spLocks noGrp="1"/>
          </p:cNvSpPr>
          <p:nvPr>
            <p:ph type="ctrTitle"/>
          </p:nvPr>
        </p:nvSpPr>
        <p:spPr>
          <a:xfrm>
            <a:off x="587829" y="739834"/>
            <a:ext cx="7779145" cy="1534647"/>
          </a:xfrm>
        </p:spPr>
        <p:txBody>
          <a:bodyPr>
            <a:normAutofit/>
          </a:bodyPr>
          <a:lstStyle/>
          <a:p>
            <a:pPr algn="l"/>
            <a:r>
              <a:rPr lang="sr-Cyrl-RS" sz="4600" b="1" dirty="0" smtClean="0">
                <a:solidFill>
                  <a:schemeClr val="bg1"/>
                </a:solidFill>
              </a:rPr>
              <a:t>МЕЂУНАРОДНИ СТЕЧАЈ</a:t>
            </a:r>
            <a:endParaRPr lang="en-US" sz="4600" b="1" dirty="0">
              <a:solidFill>
                <a:schemeClr val="bg1"/>
              </a:solidFill>
            </a:endParaRPr>
          </a:p>
        </p:txBody>
      </p:sp>
      <p:sp>
        <p:nvSpPr>
          <p:cNvPr id="3" name="Subtitle 2">
            <a:extLst>
              <a:ext uri="{FF2B5EF4-FFF2-40B4-BE49-F238E27FC236}">
                <a16:creationId xmlns:a16="http://schemas.microsoft.com/office/drawing/2014/main" id="{039482B9-516D-95DC-B464-FD09820E6991}"/>
              </a:ext>
            </a:extLst>
          </p:cNvPr>
          <p:cNvSpPr>
            <a:spLocks noGrp="1"/>
          </p:cNvSpPr>
          <p:nvPr>
            <p:ph type="subTitle" idx="1"/>
          </p:nvPr>
        </p:nvSpPr>
        <p:spPr>
          <a:xfrm>
            <a:off x="999530" y="3079922"/>
            <a:ext cx="6097859" cy="1192987"/>
          </a:xfrm>
        </p:spPr>
        <p:txBody>
          <a:bodyPr/>
          <a:lstStyle/>
          <a:p>
            <a:pPr algn="l"/>
            <a:r>
              <a:rPr lang="sr-Cyrl-RS" dirty="0" smtClean="0">
                <a:solidFill>
                  <a:schemeClr val="bg1"/>
                </a:solidFill>
              </a:rPr>
              <a:t>Татјана Матковић Стефановић</a:t>
            </a:r>
          </a:p>
          <a:p>
            <a:pPr algn="l"/>
            <a:r>
              <a:rPr lang="sr-Cyrl-RS" dirty="0" smtClean="0">
                <a:solidFill>
                  <a:schemeClr val="bg1"/>
                </a:solidFill>
              </a:rPr>
              <a:t>судија Врховног суда</a:t>
            </a:r>
            <a:endParaRPr lang="en-US" dirty="0">
              <a:solidFill>
                <a:schemeClr val="bg1"/>
              </a:solidFill>
            </a:endParaRPr>
          </a:p>
        </p:txBody>
      </p:sp>
      <p:pic>
        <p:nvPicPr>
          <p:cNvPr id="5" name="Picture 4">
            <a:extLst>
              <a:ext uri="{FF2B5EF4-FFF2-40B4-BE49-F238E27FC236}">
                <a16:creationId xmlns:a16="http://schemas.microsoft.com/office/drawing/2014/main" id="{5BDECC6E-8760-A2C3-1879-6ACA702DA4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3666" y="2409593"/>
            <a:ext cx="4913274" cy="50522"/>
          </a:xfrm>
          <a:prstGeom prst="rect">
            <a:avLst/>
          </a:prstGeom>
        </p:spPr>
      </p:pic>
      <p:pic>
        <p:nvPicPr>
          <p:cNvPr id="10" name="Picture 9">
            <a:extLst>
              <a:ext uri="{FF2B5EF4-FFF2-40B4-BE49-F238E27FC236}">
                <a16:creationId xmlns:a16="http://schemas.microsoft.com/office/drawing/2014/main" id="{70C5667F-9461-E0B0-6DA8-43AECBF6FBA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3666" y="4892716"/>
            <a:ext cx="4913274" cy="50522"/>
          </a:xfrm>
          <a:prstGeom prst="rect">
            <a:avLst/>
          </a:prstGeom>
        </p:spPr>
      </p:pic>
      <p:pic>
        <p:nvPicPr>
          <p:cNvPr id="16" name="Picture 15">
            <a:extLst>
              <a:ext uri="{FF2B5EF4-FFF2-40B4-BE49-F238E27FC236}">
                <a16:creationId xmlns:a16="http://schemas.microsoft.com/office/drawing/2014/main" id="{AADDDC62-CC61-DA83-224B-FD288436C5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66153" y="5301081"/>
            <a:ext cx="2473233" cy="1462630"/>
          </a:xfrm>
          <a:prstGeom prst="rect">
            <a:avLst/>
          </a:prstGeom>
        </p:spPr>
      </p:pic>
      <p:pic>
        <p:nvPicPr>
          <p:cNvPr id="13" name="Picture 12">
            <a:extLst>
              <a:ext uri="{FF2B5EF4-FFF2-40B4-BE49-F238E27FC236}">
                <a16:creationId xmlns:a16="http://schemas.microsoft.com/office/drawing/2014/main" id="{8FDCE373-6754-5150-81E1-7778AA6EA8C6}"/>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8995409" y="5096494"/>
            <a:ext cx="1870966" cy="1873402"/>
          </a:xfrm>
          <a:prstGeom prst="rect">
            <a:avLst/>
          </a:prstGeom>
        </p:spPr>
      </p:pic>
    </p:spTree>
    <p:extLst>
      <p:ext uri="{BB962C8B-B14F-4D97-AF65-F5344CB8AC3E}">
        <p14:creationId xmlns:p14="http://schemas.microsoft.com/office/powerpoint/2010/main" val="3216667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
            </a:pPr>
            <a:r>
              <a:rPr lang="sr-Cyrl-RS" dirty="0"/>
              <a:t>Принцип </a:t>
            </a:r>
            <a:r>
              <a:rPr lang="sr-Cyrl-RS" dirty="0" smtClean="0"/>
              <a:t>универзалности:</a:t>
            </a:r>
          </a:p>
          <a:p>
            <a:pPr algn="just">
              <a:buFontTx/>
              <a:buChar char="-"/>
            </a:pPr>
            <a:r>
              <a:rPr lang="sr-Cyrl-RS" dirty="0" smtClean="0"/>
              <a:t>отвара </a:t>
            </a:r>
            <a:r>
              <a:rPr lang="sr-Cyrl-RS" dirty="0" smtClean="0"/>
              <a:t>се један стечајни поступак против једног дужника и суд једне државе има искључиву међународну надлежност за спровођење стечајног поступка који одлучује о целокупној имовини стечајног дужника без обзира на то где се она налази, као и о свим потраживањима стечајног дужника;</a:t>
            </a:r>
          </a:p>
          <a:p>
            <a:pPr algn="just">
              <a:buFontTx/>
              <a:buChar char="-"/>
            </a:pPr>
            <a:r>
              <a:rPr lang="sr-Cyrl-RS" dirty="0" smtClean="0"/>
              <a:t>п</a:t>
            </a:r>
            <a:r>
              <a:rPr lang="sr-Cyrl-RS" dirty="0" smtClean="0"/>
              <a:t>ринцип </a:t>
            </a:r>
            <a:r>
              <a:rPr lang="sr-Cyrl-RS" dirty="0" smtClean="0"/>
              <a:t>универзалности (</a:t>
            </a:r>
            <a:r>
              <a:rPr lang="sr-Latn-RS" dirty="0" smtClean="0"/>
              <a:t>lex fori </a:t>
            </a:r>
            <a:r>
              <a:rPr lang="sr-Latn-RS" dirty="0" err="1" smtClean="0"/>
              <a:t>concursus</a:t>
            </a:r>
            <a:r>
              <a:rPr lang="sr-Cyrl-RS" dirty="0" smtClean="0"/>
              <a:t> и друга права) се разликује од принципа јединствености (</a:t>
            </a:r>
            <a:r>
              <a:rPr lang="sr-Latn-RS" dirty="0"/>
              <a:t>lex fori </a:t>
            </a:r>
            <a:r>
              <a:rPr lang="sr-Latn-RS" dirty="0" err="1" smtClean="0"/>
              <a:t>concursus</a:t>
            </a:r>
            <a:r>
              <a:rPr lang="sr-Cyrl-RS" dirty="0" smtClean="0"/>
              <a:t>);</a:t>
            </a:r>
            <a:endParaRPr lang="sr-Latn-RS" dirty="0" smtClean="0"/>
          </a:p>
          <a:p>
            <a:pPr algn="just">
              <a:buFontTx/>
              <a:buChar char="-"/>
            </a:pPr>
            <a:r>
              <a:rPr lang="sr-Cyrl-RS" dirty="0" smtClean="0"/>
              <a:t>одлуке </a:t>
            </a:r>
            <a:r>
              <a:rPr lang="sr-Cyrl-RS" dirty="0" smtClean="0"/>
              <a:t>обавезујуће у свим другим државама.</a:t>
            </a:r>
          </a:p>
          <a:p>
            <a:pPr algn="just">
              <a:buFontTx/>
              <a:buChar char="-"/>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3643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
            </a:pPr>
            <a:r>
              <a:rPr lang="sr-Cyrl-RS" dirty="0" smtClean="0"/>
              <a:t>Принцип </a:t>
            </a:r>
            <a:r>
              <a:rPr lang="sr-Cyrl-RS" dirty="0" err="1" smtClean="0"/>
              <a:t>територијалности</a:t>
            </a:r>
            <a:endParaRPr lang="sr-Cyrl-RS" dirty="0" smtClean="0"/>
          </a:p>
          <a:p>
            <a:pPr algn="just">
              <a:buFontTx/>
              <a:buChar char="-"/>
            </a:pPr>
            <a:r>
              <a:rPr lang="sr-Cyrl-RS" dirty="0" smtClean="0"/>
              <a:t>покреће </a:t>
            </a:r>
            <a:r>
              <a:rPr lang="sr-Cyrl-RS" dirty="0" smtClean="0"/>
              <a:t>се више стечајних поступака у више различитих држава са дејством на њеној територији;</a:t>
            </a:r>
          </a:p>
          <a:p>
            <a:pPr algn="just">
              <a:buFontTx/>
              <a:buChar char="-"/>
            </a:pPr>
            <a:r>
              <a:rPr lang="sr-Cyrl-RS" dirty="0" smtClean="0"/>
              <a:t>стечајни </a:t>
            </a:r>
            <a:r>
              <a:rPr lang="sr-Cyrl-RS" dirty="0" smtClean="0"/>
              <a:t>поступак се спроводи над имовином која се налази унутар територије једне државе (више стечајних маса);</a:t>
            </a:r>
          </a:p>
          <a:p>
            <a:pPr algn="just">
              <a:buFontTx/>
              <a:buChar char="-"/>
            </a:pPr>
            <a:r>
              <a:rPr lang="sr-Cyrl-RS" dirty="0" smtClean="0"/>
              <a:t>међународна </a:t>
            </a:r>
            <a:r>
              <a:rPr lang="sr-Cyrl-RS" dirty="0" smtClean="0"/>
              <a:t>надлежност: место налажења </a:t>
            </a:r>
            <a:r>
              <a:rPr lang="sr-Cyrl-RS" dirty="0" smtClean="0"/>
              <a:t>имовине.</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3987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
            </a:pPr>
            <a:r>
              <a:rPr lang="sr-Cyrl-RS" dirty="0" smtClean="0"/>
              <a:t>Принцип модификоване универзалности</a:t>
            </a:r>
          </a:p>
          <a:p>
            <a:pPr algn="just">
              <a:buFontTx/>
              <a:buChar char="-"/>
            </a:pPr>
            <a:r>
              <a:rPr lang="sr-Cyrl-RS" dirty="0" smtClean="0"/>
              <a:t>против </a:t>
            </a:r>
            <a:r>
              <a:rPr lang="sr-Cyrl-RS" dirty="0" smtClean="0"/>
              <a:t>истог стечајног дужника може се отворити више стечајних поступака од којих само један може бити главни поступак, а сви остали су територијални, споредни поступци;</a:t>
            </a:r>
          </a:p>
          <a:p>
            <a:pPr algn="just">
              <a:buFontTx/>
              <a:buChar char="-"/>
            </a:pPr>
            <a:r>
              <a:rPr lang="sr-Cyrl-RS" dirty="0" smtClean="0"/>
              <a:t>међународно </a:t>
            </a:r>
            <a:r>
              <a:rPr lang="sr-Cyrl-RS" dirty="0" smtClean="0"/>
              <a:t>надлежни суд за отварање главног поступка је суд државе у којој се налази центар главних интереса дужника;</a:t>
            </a:r>
          </a:p>
          <a:p>
            <a:pPr algn="just">
              <a:buFontTx/>
              <a:buChar char="-"/>
            </a:pPr>
            <a:r>
              <a:rPr lang="sr-Cyrl-RS" dirty="0" smtClean="0"/>
              <a:t>међународно </a:t>
            </a:r>
            <a:r>
              <a:rPr lang="sr-Cyrl-RS" dirty="0" smtClean="0"/>
              <a:t>надлежни суд за отварање територијалног стечајног поступка је суд државе у којој се налази пословна јединица </a:t>
            </a:r>
            <a:r>
              <a:rPr lang="sr-Cyrl-RS" dirty="0" smtClean="0"/>
              <a:t>дужника.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1560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r>
              <a:rPr lang="sr-Cyrl-RS" b="1" dirty="0" smtClean="0"/>
              <a:t>ГЛАВНИ СТЕЧАЈНИ ПОСТУПАК</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algn="just">
              <a:buFont typeface="Wingdings" panose="05000000000000000000" pitchFamily="2" charset="2"/>
              <a:buChar char="Ø"/>
            </a:pPr>
            <a:r>
              <a:rPr lang="sr-Cyrl-RS" dirty="0" smtClean="0"/>
              <a:t>Средиште главних интереса стечајног дужника, основни критеријум за заснивање искључиве међународне надлежности суда за покретање, отварање и спровођење стечајног поступка;</a:t>
            </a:r>
          </a:p>
          <a:p>
            <a:pPr algn="just">
              <a:buFont typeface="Wingdings" panose="05000000000000000000" pitchFamily="2" charset="2"/>
              <a:buChar char="Ø"/>
            </a:pPr>
            <a:r>
              <a:rPr lang="sr-Cyrl-RS" dirty="0" smtClean="0"/>
              <a:t>Наведени критеријум је прихваћен и у Закону о стечају (члан 174. а);</a:t>
            </a:r>
          </a:p>
          <a:p>
            <a:pPr algn="just">
              <a:buFont typeface="Wingdings" panose="05000000000000000000" pitchFamily="2" charset="2"/>
              <a:buChar char="Ø"/>
            </a:pPr>
            <a:r>
              <a:rPr lang="sr-Cyrl-RS" dirty="0" smtClean="0"/>
              <a:t>Суд Републике Србије је искључиво надлежан за покретање, отварање и спровођење стечајног поступка против стечајног дужника чије је </a:t>
            </a:r>
            <a:r>
              <a:rPr lang="sr-Cyrl-RS" dirty="0" smtClean="0"/>
              <a:t>средиште </a:t>
            </a:r>
            <a:r>
              <a:rPr lang="sr-Cyrl-RS" dirty="0" smtClean="0"/>
              <a:t>главних интереса на територији Републике Србије;</a:t>
            </a:r>
          </a:p>
          <a:p>
            <a:pPr algn="just">
              <a:buFont typeface="Wingdings" panose="05000000000000000000" pitchFamily="2" charset="2"/>
              <a:buChar char="Ø"/>
            </a:pPr>
            <a:r>
              <a:rPr lang="sr-Cyrl-RS" dirty="0" smtClean="0"/>
              <a:t>Домаћи суд је искључиво међународно надлежан за све спорове који произилазе из стечајног поступка.</a:t>
            </a:r>
          </a:p>
          <a:p>
            <a:pPr algn="just">
              <a:buFontTx/>
              <a:buChar char="-"/>
            </a:pPr>
            <a:endParaRPr lang="sr-Cyrl-RS" dirty="0" smtClean="0"/>
          </a:p>
          <a:p>
            <a:pPr algn="just">
              <a:buFontTx/>
              <a:buChar char="-"/>
            </a:pPr>
            <a:endParaRPr lang="sr-Cyrl-RS" dirty="0" smtClean="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033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20000"/>
          </a:bodyPr>
          <a:lstStyle/>
          <a:p>
            <a:pPr algn="just">
              <a:buFont typeface="Wingdings" panose="05000000000000000000" pitchFamily="2" charset="2"/>
              <a:buChar char="Ø"/>
            </a:pPr>
            <a:r>
              <a:rPr lang="sr-Cyrl-RS" dirty="0"/>
              <a:t>Средиште главних интереса:</a:t>
            </a:r>
          </a:p>
          <a:p>
            <a:pPr algn="just">
              <a:buFontTx/>
              <a:buChar char="-"/>
            </a:pPr>
            <a:r>
              <a:rPr lang="sr-Cyrl-RS" dirty="0"/>
              <a:t>место одакле дужник редовно управља својим интересима и које је као такво препознато од стране трећих лица;</a:t>
            </a:r>
          </a:p>
          <a:p>
            <a:pPr algn="just">
              <a:buFontTx/>
              <a:buChar char="-"/>
            </a:pPr>
            <a:r>
              <a:rPr lang="sr-Cyrl-RS" dirty="0"/>
              <a:t>оборива претпоставка средишта главних интереса је у месту где се налази његово регистровано седиште;</a:t>
            </a:r>
          </a:p>
          <a:p>
            <a:pPr algn="just">
              <a:buFontTx/>
              <a:buChar char="-"/>
            </a:pPr>
            <a:r>
              <a:rPr lang="sr-Cyrl-RS" dirty="0"/>
              <a:t>средиште главних интереса утврђује се према чињеница које постоје у моменту подношења предлога за покретање главног стечајног поступка;</a:t>
            </a:r>
          </a:p>
          <a:p>
            <a:pPr algn="just">
              <a:buFontTx/>
              <a:buChar char="-"/>
            </a:pPr>
            <a:r>
              <a:rPr lang="sr-Cyrl-RS" dirty="0"/>
              <a:t>регистровано седиште стечајног дужника у Републици Србији као критеријум за заснивање искључиве међународне надлежности домаћег суда ако је средиште главних интереса стечајног дужника у иностранству, али само под условом ако се према праву државе у којој стечајни дужник има средиште главних интереса не може покренути, ни отворити стечајни поступак на основу средишта главних интереса;</a:t>
            </a:r>
          </a:p>
          <a:p>
            <a:pPr algn="just">
              <a:buFontTx/>
              <a:buChar char="-"/>
            </a:pPr>
            <a:r>
              <a:rPr lang="sr-Cyrl-RS" dirty="0"/>
              <a:t>главни стечајни поступак обухвата целокупну имовину стечајног дужника без обзира да ли се налази у Републици Србији или у иностранству;</a:t>
            </a:r>
          </a:p>
          <a:p>
            <a:pPr marL="0" indent="0">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9962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Tx/>
              <a:buChar char="-"/>
            </a:pPr>
            <a:r>
              <a:rPr lang="sr-Cyrl-RS" dirty="0" smtClean="0"/>
              <a:t>када </a:t>
            </a:r>
            <a:r>
              <a:rPr lang="sr-Cyrl-RS" dirty="0" smtClean="0"/>
              <a:t>се регистровано седиште стечајног дужника налази у иностранству, а средиште главних интереса на подручју Републике Србије за спровођење поступка искључиво је надлежан домаћи </a:t>
            </a:r>
            <a:r>
              <a:rPr lang="sr-Cyrl-RS" dirty="0" smtClean="0"/>
              <a:t>суд;</a:t>
            </a:r>
            <a:endParaRPr lang="sr-Cyrl-RS" dirty="0" smtClean="0"/>
          </a:p>
          <a:p>
            <a:pPr algn="just">
              <a:buFontTx/>
              <a:buChar char="-"/>
            </a:pPr>
            <a:r>
              <a:rPr lang="sr-Cyrl-RS" dirty="0" smtClean="0"/>
              <a:t>индиректна </a:t>
            </a:r>
            <a:r>
              <a:rPr lang="sr-Cyrl-RS" dirty="0" smtClean="0"/>
              <a:t>међународна надлежност за отварање главног стечајног поступка: страни поступак се признаје као главни страни поступак ако се води у држави у којој је средиште главних интереса дужника.</a:t>
            </a:r>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7061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smtClean="0"/>
              <a:t>МЕЂУНАРОДНА НАДЛЕЖНОСТ ЗА ОТВАРАЊЕ ТЕРИТОРИЈАЛНОГ СТЕЧАЈНОГ ПОСТУПКА</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10000"/>
          </a:bodyPr>
          <a:lstStyle/>
          <a:p>
            <a:pPr algn="just">
              <a:buFont typeface="Wingdings" panose="05000000000000000000" pitchFamily="2" charset="2"/>
              <a:buChar char="Ø"/>
            </a:pPr>
            <a:r>
              <a:rPr lang="sr-Cyrl-RS" dirty="0" smtClean="0"/>
              <a:t>Територијални стечајни поступци: </a:t>
            </a:r>
          </a:p>
          <a:p>
            <a:pPr algn="just">
              <a:buFontTx/>
              <a:buChar char="-"/>
            </a:pPr>
            <a:r>
              <a:rPr lang="sr-Cyrl-RS" dirty="0" smtClean="0"/>
              <a:t>независни и секундарни (у зависности да ли је отворен и признат главни стечајни поступак)</a:t>
            </a:r>
          </a:p>
          <a:p>
            <a:pPr algn="just">
              <a:buFont typeface="Wingdings" panose="05000000000000000000" pitchFamily="2" charset="2"/>
              <a:buChar char="Ø"/>
            </a:pPr>
            <a:r>
              <a:rPr lang="sr-Cyrl-RS" dirty="0" smtClean="0"/>
              <a:t>ЗОС</a:t>
            </a:r>
            <a:r>
              <a:rPr lang="sr-Cyrl-RS" dirty="0" smtClean="0"/>
              <a:t>: Термин </a:t>
            </a:r>
            <a:r>
              <a:rPr lang="sr-Cyrl-RS" dirty="0" smtClean="0"/>
              <a:t>споредни стечајни поступак</a:t>
            </a:r>
            <a:endParaRPr lang="sr-Cyrl-RS" dirty="0" smtClean="0"/>
          </a:p>
          <a:p>
            <a:pPr algn="just">
              <a:buFontTx/>
              <a:buChar char="-"/>
            </a:pPr>
            <a:r>
              <a:rPr lang="sr-Cyrl-RS" dirty="0" smtClean="0"/>
              <a:t>Стална пословна јединица као критеријум за заснивање директне међународне надлежности;</a:t>
            </a:r>
          </a:p>
          <a:p>
            <a:pPr algn="just">
              <a:buFontTx/>
              <a:buChar char="-"/>
            </a:pPr>
            <a:r>
              <a:rPr lang="sr-Cyrl-RS" dirty="0" smtClean="0"/>
              <a:t>Предуслов је да суд у Републици Србији није надлежан за отварање главног стечајног поступка;</a:t>
            </a:r>
          </a:p>
          <a:p>
            <a:pPr algn="just">
              <a:buFontTx/>
              <a:buChar char="-"/>
            </a:pPr>
            <a:r>
              <a:rPr lang="sr-Cyrl-RS" dirty="0" smtClean="0"/>
              <a:t>Споредни стечајни поступак има акцесорни карактер: покреће се након отварања и признања главног стечајног поступка:</a:t>
            </a:r>
          </a:p>
          <a:p>
            <a:pPr algn="just">
              <a:buFontTx/>
              <a:buChar char="-"/>
            </a:pPr>
            <a:r>
              <a:rPr lang="sr-Cyrl-RS" dirty="0" smtClean="0"/>
              <a:t>Стална пословна јединица: било које место пословања у којем стечајни дужник обавља економску делатност употребом људске радне снаге и добара и услуга;</a:t>
            </a:r>
          </a:p>
          <a:p>
            <a:pPr algn="just">
              <a:buFontTx/>
              <a:buChar char="-"/>
            </a:pPr>
            <a:endParaRPr lang="sr-Cyrl-RS" dirty="0" smtClean="0"/>
          </a:p>
          <a:p>
            <a:pPr algn="just">
              <a:buFontTx/>
              <a:buChar char="-"/>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5636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10000"/>
          </a:bodyPr>
          <a:lstStyle/>
          <a:p>
            <a:pPr algn="just">
              <a:buFontTx/>
              <a:buChar char="-"/>
            </a:pPr>
            <a:r>
              <a:rPr lang="sr-Cyrl-RS" dirty="0"/>
              <a:t>Позитиван сукоб закона (између више судова у случају да стечајни дужник има више пословних јединица на територији Републике Србије</a:t>
            </a:r>
            <a:r>
              <a:rPr lang="sr-Cyrl-RS" dirty="0" smtClean="0"/>
              <a:t>), поступак </a:t>
            </a:r>
            <a:r>
              <a:rPr lang="sr-Cyrl-RS" dirty="0"/>
              <a:t>води суд коме је </a:t>
            </a:r>
            <a:r>
              <a:rPr lang="sr-Cyrl-RS" dirty="0" smtClean="0"/>
              <a:t>прво </a:t>
            </a:r>
            <a:r>
              <a:rPr lang="sr-Cyrl-RS" dirty="0"/>
              <a:t>поднет предлог за покретање стечајног поступка;</a:t>
            </a:r>
          </a:p>
          <a:p>
            <a:pPr algn="just">
              <a:buFontTx/>
              <a:buChar char="-"/>
            </a:pPr>
            <a:r>
              <a:rPr lang="sr-Cyrl-RS" dirty="0"/>
              <a:t>Помоћни критеријуми за отварање споредног стечајног поступка у Републици Србији је ако се у Републици Србији налази имовина стечајног дужника под условима</a:t>
            </a:r>
            <a:r>
              <a:rPr lang="sr-Cyrl-RS" dirty="0" smtClean="0"/>
              <a:t>:</a:t>
            </a:r>
          </a:p>
          <a:p>
            <a:pPr marL="457200" lvl="1" indent="0" algn="just">
              <a:buNone/>
            </a:pPr>
            <a:r>
              <a:rPr lang="sr-Cyrl-RS" dirty="0" smtClean="0"/>
              <a:t>1. да се у Републици Србији не налази средиште главних интереса ни пословна јединица стечајног дужника;</a:t>
            </a:r>
          </a:p>
          <a:p>
            <a:pPr marL="457200" lvl="1" indent="0" algn="just">
              <a:buNone/>
            </a:pPr>
            <a:r>
              <a:rPr lang="sr-Cyrl-RS" dirty="0" smtClean="0"/>
              <a:t>2. ако постоји стечајни разлог, али у држави где стечајни дужник има средиште главних интереса стечајни поступак не може </a:t>
            </a:r>
            <a:r>
              <a:rPr lang="sr-Cyrl-RS" dirty="0" smtClean="0"/>
              <a:t>се водити </a:t>
            </a:r>
            <a:r>
              <a:rPr lang="sr-Cyrl-RS" dirty="0" smtClean="0"/>
              <a:t>због услова предвиђених у стечајном праву те државе,</a:t>
            </a:r>
          </a:p>
          <a:p>
            <a:pPr marL="457200" lvl="1" indent="0" algn="just">
              <a:buNone/>
            </a:pPr>
            <a:r>
              <a:rPr lang="sr-Cyrl-RS" dirty="0" smtClean="0"/>
              <a:t>3. ако се према праву државе у којој стечајни дужник има средиште главних интереса стечајни поступак, </a:t>
            </a:r>
            <a:r>
              <a:rPr lang="sr-Cyrl-RS" dirty="0" smtClean="0"/>
              <a:t>односи </a:t>
            </a:r>
            <a:r>
              <a:rPr lang="sr-Cyrl-RS" dirty="0" smtClean="0"/>
              <a:t>само на имовину у тој држави,</a:t>
            </a:r>
          </a:p>
          <a:p>
            <a:pPr marL="457200" lvl="1" indent="0" algn="just">
              <a:buNone/>
            </a:pPr>
            <a:r>
              <a:rPr lang="sr-Cyrl-RS" dirty="0" smtClean="0"/>
              <a:t>4. кад се страна судска одлука о отварању стечајног поступка не може признати;</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8187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lnSpcReduction="10000"/>
          </a:bodyPr>
          <a:lstStyle/>
          <a:p>
            <a:pPr algn="just">
              <a:buFontTx/>
              <a:buChar char="-"/>
            </a:pPr>
            <a:r>
              <a:rPr lang="sr-Cyrl-RS" dirty="0" smtClean="0"/>
              <a:t>За спровођење стечајног поступка надлежан је суд на чијем подручју се налази имовина стечајног дужника;</a:t>
            </a:r>
          </a:p>
          <a:p>
            <a:pPr algn="just">
              <a:buFontTx/>
              <a:buChar char="-"/>
            </a:pPr>
            <a:r>
              <a:rPr lang="sr-Cyrl-RS" dirty="0" smtClean="0"/>
              <a:t>Споредни стечајни поступак обухвата само имовину стечајног дужника која се налази на територији Републике Србије;</a:t>
            </a:r>
          </a:p>
          <a:p>
            <a:pPr algn="just">
              <a:buFontTx/>
              <a:buChar char="-"/>
            </a:pPr>
            <a:r>
              <a:rPr lang="sr-Cyrl-RS" dirty="0" smtClean="0"/>
              <a:t>После признања главног стечајног поступка стечајни поступак се може отворити само у случају да стечајни дужник има имовину у Републици Србији и води се само у односу на имовину стечајног дужника која се налази у Републици Србији. Изузетно, територијални стечајни поступак може да обухвати и имовину стечајног дужника која се налази у иностранству у мери која је неопходна за остваривање сарадње у смислу члана 196, 197. и 198. Закона и којом би требало да се управља у оквиру тог стечајног поступка. (члан 199. </a:t>
            </a:r>
            <a:r>
              <a:rPr lang="sr-Cyrl-RS" dirty="0" smtClean="0"/>
              <a:t>ЗОС</a:t>
            </a:r>
            <a:r>
              <a:rPr lang="sr-Cyrl-RS" dirty="0" smtClean="0"/>
              <a:t>)</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7717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smtClean="0"/>
              <a:t>МЕРОДАВНО ПРАВО</a:t>
            </a:r>
            <a:br>
              <a:rPr lang="sr-Cyrl-RS" b="1" dirty="0" smtClean="0"/>
            </a:br>
            <a:r>
              <a:rPr lang="sr-Cyrl-RS" b="1" dirty="0" smtClean="0"/>
              <a:t>(Члан 175. </a:t>
            </a:r>
            <a:r>
              <a:rPr lang="sr-Cyrl-RS" b="1" dirty="0" smtClean="0"/>
              <a:t>ЗОС</a:t>
            </a:r>
            <a:r>
              <a:rPr lang="sr-Cyrl-RS" b="1" dirty="0" smtClean="0"/>
              <a:t>)</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smtClean="0"/>
              <a:t>На стечајни поступак и његова дејства примењује се право државе у којој стечајни поступак покренут (</a:t>
            </a:r>
            <a:r>
              <a:rPr lang="sr-Latn-RS" dirty="0" smtClean="0"/>
              <a:t>lex fori </a:t>
            </a:r>
            <a:r>
              <a:rPr lang="sr-Latn-RS" dirty="0" err="1" smtClean="0"/>
              <a:t>concursus</a:t>
            </a:r>
            <a:r>
              <a:rPr lang="sr-Latn-RS" dirty="0" smtClean="0"/>
              <a:t>)</a:t>
            </a:r>
            <a:r>
              <a:rPr lang="sr-Cyrl-RS" dirty="0" smtClean="0"/>
              <a:t>.</a:t>
            </a:r>
          </a:p>
          <a:p>
            <a:pPr algn="just">
              <a:buFont typeface="Wingdings" panose="05000000000000000000" pitchFamily="2" charset="2"/>
              <a:buChar char="Ø"/>
            </a:pPr>
            <a:r>
              <a:rPr lang="sr-Cyrl-RS" dirty="0" smtClean="0"/>
              <a:t>Два изузетка од принципа </a:t>
            </a:r>
            <a:r>
              <a:rPr lang="sr-Latn-RS" dirty="0"/>
              <a:t>lex fori </a:t>
            </a:r>
            <a:r>
              <a:rPr lang="sr-Latn-RS" dirty="0" err="1" smtClean="0"/>
              <a:t>concursus</a:t>
            </a:r>
            <a:r>
              <a:rPr lang="sr-Cyrl-RS" dirty="0" smtClean="0"/>
              <a:t> (у случају признања страног поступка):</a:t>
            </a:r>
          </a:p>
          <a:p>
            <a:pPr marL="514350" indent="-514350" algn="just">
              <a:buAutoNum type="arabicPeriod"/>
            </a:pPr>
            <a:r>
              <a:rPr lang="sr-Cyrl-RS" dirty="0" smtClean="0"/>
              <a:t>на излучна и разлучна права на стварима и правима која се налазе на територији Републике Србије примењују се прописи Републике Србије;</a:t>
            </a:r>
          </a:p>
          <a:p>
            <a:pPr marL="514350" indent="-514350" algn="just">
              <a:buAutoNum type="arabicPeriod"/>
            </a:pPr>
            <a:r>
              <a:rPr lang="sr-Cyrl-RS" dirty="0" smtClean="0"/>
              <a:t>на уговоре о раду примењује се право које је меродавно за уговоре о раду.</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8208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r>
              <a:rPr lang="sr-Cyrl-RS" b="1" dirty="0" smtClean="0"/>
              <a:t>МЕЂУНАРОДНИ СТЕЧАЈ</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smtClean="0"/>
              <a:t>Стечајни поступак са елементом </a:t>
            </a:r>
            <a:r>
              <a:rPr lang="sr-Cyrl-RS" dirty="0" err="1" smtClean="0"/>
              <a:t>иностраности</a:t>
            </a:r>
            <a:endParaRPr lang="sr-Cyrl-RS" dirty="0" smtClean="0"/>
          </a:p>
          <a:p>
            <a:pPr algn="just">
              <a:buFont typeface="Wingdings" panose="05000000000000000000" pitchFamily="2" charset="2"/>
              <a:buChar char="Ø"/>
            </a:pPr>
            <a:r>
              <a:rPr lang="sr-Cyrl-RS" dirty="0" smtClean="0"/>
              <a:t>Елеменат </a:t>
            </a:r>
            <a:r>
              <a:rPr lang="sr-Cyrl-RS" dirty="0" err="1" smtClean="0"/>
              <a:t>иностраности</a:t>
            </a:r>
            <a:r>
              <a:rPr lang="sr-Cyrl-RS" dirty="0" smtClean="0"/>
              <a:t> може се односити на седиште стечајног дужника, његове највеће пословне активности, имовину, на </a:t>
            </a:r>
            <a:r>
              <a:rPr lang="sr-Cyrl-RS" dirty="0" smtClean="0"/>
              <a:t>зависна </a:t>
            </a:r>
            <a:r>
              <a:rPr lang="sr-Cyrl-RS" dirty="0" smtClean="0"/>
              <a:t>друштва и повериоце</a:t>
            </a:r>
            <a:endParaRPr lang="sr-Cyrl-RS" dirty="0" smtClean="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8084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72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smtClean="0"/>
              <a:t>ПРИЗНАЊЕ СТРАНОГ СУДСКОГ ПОСТУПКА</a:t>
            </a:r>
            <a:br>
              <a:rPr lang="sr-Cyrl-RS" b="1" dirty="0" smtClean="0"/>
            </a:br>
            <a:r>
              <a:rPr lang="sr-Cyrl-RS" b="1" dirty="0" smtClean="0"/>
              <a:t>(Члан 188. </a:t>
            </a:r>
            <a:r>
              <a:rPr lang="sr-Cyrl-RS" b="1" dirty="0" smtClean="0"/>
              <a:t>ЗОС</a:t>
            </a:r>
            <a:r>
              <a:rPr lang="sr-Cyrl-RS" b="1" dirty="0" smtClean="0"/>
              <a:t>)</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20000"/>
          </a:bodyPr>
          <a:lstStyle/>
          <a:p>
            <a:pPr algn="just">
              <a:buFont typeface="Wingdings" panose="05000000000000000000" pitchFamily="2" charset="2"/>
              <a:buChar char="Ø"/>
            </a:pPr>
            <a:r>
              <a:rPr lang="sr-Cyrl-RS" dirty="0" smtClean="0"/>
              <a:t>Услови за </a:t>
            </a:r>
            <a:r>
              <a:rPr lang="sr-Cyrl-RS" dirty="0" smtClean="0"/>
              <a:t>признање страног судског поступка:</a:t>
            </a:r>
          </a:p>
          <a:p>
            <a:pPr marL="514350" indent="-514350" algn="just">
              <a:buAutoNum type="arabicPeriod"/>
            </a:pPr>
            <a:r>
              <a:rPr lang="sr-Cyrl-RS" dirty="0" smtClean="0"/>
              <a:t>ако има обележје страног поступка предвиђено чланом 174. став 2. </a:t>
            </a:r>
            <a:r>
              <a:rPr lang="sr-Cyrl-RS" dirty="0" smtClean="0"/>
              <a:t>ЗОС</a:t>
            </a:r>
            <a:r>
              <a:rPr lang="sr-Cyrl-RS" dirty="0"/>
              <a:t>;</a:t>
            </a:r>
            <a:endParaRPr lang="sr-Cyrl-RS" dirty="0" smtClean="0"/>
          </a:p>
          <a:p>
            <a:pPr marL="514350" indent="-514350" algn="just">
              <a:buAutoNum type="arabicPeriod"/>
            </a:pPr>
            <a:r>
              <a:rPr lang="sr-Cyrl-RS" dirty="0" smtClean="0"/>
              <a:t>да је захтев за признање страног судског поступка поднео овлашћени страни предлагач, лице или орган из члана 174. став 3. </a:t>
            </a:r>
            <a:r>
              <a:rPr lang="sr-Cyrl-RS" dirty="0" smtClean="0"/>
              <a:t>ЗОС</a:t>
            </a:r>
            <a:r>
              <a:rPr lang="sr-Cyrl-RS" dirty="0" smtClean="0"/>
              <a:t>;</a:t>
            </a:r>
          </a:p>
          <a:p>
            <a:pPr marL="514350" indent="-514350" algn="just">
              <a:buAutoNum type="arabicPeriod"/>
            </a:pPr>
            <a:r>
              <a:rPr lang="sr-Cyrl-RS" dirty="0" smtClean="0"/>
              <a:t>ако су уз захтев </a:t>
            </a:r>
            <a:r>
              <a:rPr lang="sr-Cyrl-RS" dirty="0" smtClean="0"/>
              <a:t>за признање </a:t>
            </a:r>
            <a:r>
              <a:rPr lang="sr-Cyrl-RS" dirty="0" smtClean="0"/>
              <a:t>достављени </a:t>
            </a:r>
            <a:r>
              <a:rPr lang="sr-Cyrl-RS" dirty="0" smtClean="0"/>
              <a:t>докази о постојању страног поступка и именовању страног </a:t>
            </a:r>
            <a:r>
              <a:rPr lang="sr-Cyrl-RS" dirty="0" smtClean="0"/>
              <a:t>представника, и то: (1)одлука </a:t>
            </a:r>
            <a:r>
              <a:rPr lang="sr-Cyrl-RS" dirty="0" smtClean="0"/>
              <a:t>о покретању страног поступка и  именовању страног представника у </a:t>
            </a:r>
            <a:r>
              <a:rPr lang="sr-Cyrl-RS" dirty="0" err="1" smtClean="0"/>
              <a:t>оргиналу</a:t>
            </a:r>
            <a:r>
              <a:rPr lang="sr-Cyrl-RS" dirty="0" smtClean="0"/>
              <a:t> или овереној копији или овереном препису, </a:t>
            </a:r>
            <a:r>
              <a:rPr lang="sr-Cyrl-RS" dirty="0" smtClean="0"/>
              <a:t>преведену </a:t>
            </a:r>
            <a:r>
              <a:rPr lang="sr-Cyrl-RS" dirty="0" smtClean="0"/>
              <a:t>на </a:t>
            </a:r>
            <a:r>
              <a:rPr lang="sr-Cyrl-RS" dirty="0" smtClean="0"/>
              <a:t>језик </a:t>
            </a:r>
            <a:r>
              <a:rPr lang="sr-Cyrl-RS" dirty="0" smtClean="0"/>
              <a:t>који је у службеној употреби у надлежном суду у Републици Србији заједно са доказима о њеној извршности по праву стране државе; </a:t>
            </a:r>
            <a:r>
              <a:rPr lang="sr-Cyrl-RS" dirty="0" smtClean="0"/>
              <a:t>(2)потврда </a:t>
            </a:r>
            <a:r>
              <a:rPr lang="sr-Cyrl-RS" dirty="0" smtClean="0"/>
              <a:t>страног суда или другог надлежног органа о постојању страног поступка и именовању страног представника; </a:t>
            </a:r>
            <a:r>
              <a:rPr lang="sr-Cyrl-RS" dirty="0" smtClean="0"/>
              <a:t>(3) било </a:t>
            </a:r>
            <a:r>
              <a:rPr lang="sr-Cyrl-RS" dirty="0" smtClean="0"/>
              <a:t>који други доказ о постојању страног поступка и именовању страног представника за </a:t>
            </a:r>
            <a:r>
              <a:rPr lang="sr-Cyrl-RS" dirty="0" smtClean="0"/>
              <a:t>које </a:t>
            </a:r>
            <a:r>
              <a:rPr lang="sr-Cyrl-RS" dirty="0" smtClean="0"/>
              <a:t>надлежни суд у Републици Србији сматра да је прихватљив у одсуству </a:t>
            </a:r>
            <a:r>
              <a:rPr lang="sr-Cyrl-RS" dirty="0" smtClean="0"/>
              <a:t>горе наведених доказа);</a:t>
            </a:r>
            <a:endParaRPr lang="sr-Cyrl-RS" dirty="0" smtClean="0"/>
          </a:p>
          <a:p>
            <a:pPr marL="514350" indent="-514350" algn="just">
              <a:buAutoNum type="arabicPeriod"/>
            </a:pPr>
            <a:endParaRPr lang="sr-Cyrl-RS" dirty="0" smtClean="0"/>
          </a:p>
          <a:p>
            <a:pPr marL="514350" indent="-514350" algn="just">
              <a:buAutoNum type="arabicPeriod"/>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460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lgn="just">
              <a:buNone/>
            </a:pPr>
            <a:r>
              <a:rPr lang="sr-Cyrl-RS" dirty="0" smtClean="0"/>
              <a:t>4. </a:t>
            </a:r>
            <a:r>
              <a:rPr lang="sr-Cyrl-RS" dirty="0" smtClean="0"/>
              <a:t>да је захтев </a:t>
            </a:r>
            <a:r>
              <a:rPr lang="sr-Cyrl-RS" dirty="0" smtClean="0"/>
              <a:t>за признање страног стечајног поступка </a:t>
            </a:r>
            <a:r>
              <a:rPr lang="sr-Cyrl-RS" dirty="0" smtClean="0"/>
              <a:t>поднет </a:t>
            </a:r>
            <a:r>
              <a:rPr lang="sr-Cyrl-RS" dirty="0" smtClean="0"/>
              <a:t>стварно и месно надлежном суду:</a:t>
            </a:r>
          </a:p>
          <a:p>
            <a:pPr algn="just">
              <a:buFontTx/>
              <a:buChar char="-"/>
            </a:pPr>
            <a:r>
              <a:rPr lang="sr-Cyrl-RS" dirty="0" smtClean="0"/>
              <a:t>стварно надлежан суд - привредни суд</a:t>
            </a:r>
          </a:p>
          <a:p>
            <a:pPr algn="just">
              <a:buFontTx/>
              <a:buChar char="-"/>
            </a:pPr>
            <a:r>
              <a:rPr lang="sr-Cyrl-RS" dirty="0"/>
              <a:t>м</a:t>
            </a:r>
            <a:r>
              <a:rPr lang="sr-Cyrl-RS" dirty="0" smtClean="0"/>
              <a:t>есно надлежан суд за признање страног судског поступка: 1) суд на чијем подручју се налази седиште, односно </a:t>
            </a:r>
            <a:r>
              <a:rPr lang="sr-Cyrl-RS" dirty="0" smtClean="0"/>
              <a:t>стална пословна </a:t>
            </a:r>
            <a:r>
              <a:rPr lang="sr-Cyrl-RS" dirty="0" smtClean="0"/>
              <a:t>јединица стечајног дужника, а у одсуству </a:t>
            </a:r>
            <a:r>
              <a:rPr lang="sr-Cyrl-RS" dirty="0" smtClean="0"/>
              <a:t>истих, </a:t>
            </a:r>
            <a:r>
              <a:rPr lang="sr-Cyrl-RS" dirty="0" smtClean="0"/>
              <a:t>суд на чијем подручју се налази претежни део имовине стечајног дужника – у случају да се стечајни поступак већ води у Републици </a:t>
            </a:r>
            <a:r>
              <a:rPr lang="sr-Cyrl-RS" dirty="0" smtClean="0"/>
              <a:t>Србији, </a:t>
            </a:r>
            <a:r>
              <a:rPr lang="sr-Cyrl-RS" dirty="0" smtClean="0"/>
              <a:t>суд који спроводи стечајни </a:t>
            </a:r>
            <a:r>
              <a:rPr lang="sr-Cyrl-RS" dirty="0" smtClean="0"/>
              <a:t>поступак, месно је надлежан </a:t>
            </a:r>
            <a:r>
              <a:rPr lang="sr-Cyrl-RS" dirty="0" smtClean="0"/>
              <a:t>за одлучивање о признању и сарадњи са страним судовима и другим надлежним органима;</a:t>
            </a:r>
          </a:p>
          <a:p>
            <a:pPr marL="0" indent="0" algn="just">
              <a:buNone/>
            </a:pPr>
            <a:r>
              <a:rPr lang="sr-Cyrl-RS" dirty="0" smtClean="0"/>
              <a:t>5. </a:t>
            </a:r>
            <a:r>
              <a:rPr lang="sr-Cyrl-RS" dirty="0" smtClean="0"/>
              <a:t>да </a:t>
            </a:r>
            <a:r>
              <a:rPr lang="sr-Cyrl-RS" dirty="0" smtClean="0"/>
              <a:t>признање није супротно јавном поретку.</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620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10000"/>
          </a:bodyPr>
          <a:lstStyle/>
          <a:p>
            <a:pPr algn="just">
              <a:buFont typeface="Wingdings" panose="05000000000000000000" pitchFamily="2" charset="2"/>
              <a:buChar char="Ø"/>
            </a:pPr>
            <a:r>
              <a:rPr lang="sr-Cyrl-RS" dirty="0" smtClean="0"/>
              <a:t>Страни поступак се </a:t>
            </a:r>
            <a:r>
              <a:rPr lang="sr-Cyrl-RS" dirty="0" smtClean="0"/>
              <a:t>признаје:</a:t>
            </a:r>
            <a:endParaRPr lang="sr-Cyrl-RS" dirty="0" smtClean="0"/>
          </a:p>
          <a:p>
            <a:pPr marL="514350" indent="-514350" algn="just">
              <a:buAutoNum type="arabicPeriod"/>
            </a:pPr>
            <a:r>
              <a:rPr lang="sr-Cyrl-RS" dirty="0" smtClean="0"/>
              <a:t>као главни страни поступак, ако се води у држави у којој је средиште његових главних интереса;</a:t>
            </a:r>
          </a:p>
          <a:p>
            <a:pPr algn="just">
              <a:buFontTx/>
              <a:buChar char="-"/>
            </a:pPr>
            <a:r>
              <a:rPr lang="sr-Cyrl-RS" dirty="0" smtClean="0"/>
              <a:t>ако се не докаже супротно сматра се да је регистровано седиште дужника средиште његових главних интереса;</a:t>
            </a:r>
          </a:p>
          <a:p>
            <a:pPr marL="0" indent="0" algn="just">
              <a:buNone/>
            </a:pPr>
            <a:endParaRPr lang="sr-Cyrl-RS" dirty="0" smtClean="0"/>
          </a:p>
          <a:p>
            <a:pPr marL="0" indent="0" algn="just">
              <a:buNone/>
            </a:pPr>
            <a:r>
              <a:rPr lang="sr-Cyrl-RS" dirty="0" smtClean="0"/>
              <a:t>2. као споредни страни поступак, ако се води у држави у којој  дужник има сталну пословну јединицу;</a:t>
            </a:r>
          </a:p>
          <a:p>
            <a:pPr marL="0" indent="0" algn="just">
              <a:buNone/>
            </a:pPr>
            <a:r>
              <a:rPr lang="sr-Cyrl-RS" dirty="0" smtClean="0"/>
              <a:t>- чињеница постојања имовине у страној држави је ирелевантна за признање страног поступка као споредног страног поступка;</a:t>
            </a:r>
          </a:p>
          <a:p>
            <a:pPr algn="just">
              <a:buFontTx/>
              <a:buChar char="-"/>
            </a:pPr>
            <a:r>
              <a:rPr lang="sr-Cyrl-RS" dirty="0" smtClean="0"/>
              <a:t>у случају искључиве надлежности суда Републике Србије страни стечајни поступак се неће признати;</a:t>
            </a:r>
          </a:p>
          <a:p>
            <a:pPr algn="just">
              <a:buFontTx/>
              <a:buChar char="-"/>
            </a:pPr>
            <a:r>
              <a:rPr lang="sr-Cyrl-RS" dirty="0" smtClean="0"/>
              <a:t>о захтеву за признање страног поступка суд одлучује решењем у хитном поступку;</a:t>
            </a:r>
          </a:p>
          <a:p>
            <a:pPr algn="just">
              <a:buFontTx/>
              <a:buChar char="-"/>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016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Tx/>
              <a:buChar char="-"/>
            </a:pPr>
            <a:r>
              <a:rPr lang="sr-Cyrl-RS" dirty="0"/>
              <a:t>решење о признању страног поступка првостепени суд ће укинути или изменити по службеној дужности или на захтев заинтересованог лица ако утврди да услови за његово доношење нису били испуњени или су након признања страног поступка престали да постоје;</a:t>
            </a:r>
          </a:p>
          <a:p>
            <a:pPr algn="just">
              <a:buFontTx/>
              <a:buChar char="-"/>
            </a:pPr>
            <a:r>
              <a:rPr lang="sr-Cyrl-RS" dirty="0"/>
              <a:t>против решења којим се одбија предлог за признање страног поступка, страни стечајни дужник, страни </a:t>
            </a:r>
            <a:r>
              <a:rPr lang="sr-Cyrl-RS" dirty="0" smtClean="0"/>
              <a:t>представник </a:t>
            </a:r>
            <a:r>
              <a:rPr lang="sr-Cyrl-RS" dirty="0"/>
              <a:t>и повериоци имају право жалбе у року од 15 дана</a:t>
            </a:r>
            <a:r>
              <a:rPr lang="sr-Cyrl-RS" dirty="0" smtClean="0"/>
              <a:t>;</a:t>
            </a:r>
          </a:p>
          <a:p>
            <a:pPr algn="just">
              <a:buFontTx/>
              <a:buChar char="-"/>
            </a:pPr>
            <a:r>
              <a:rPr lang="sr-Cyrl-RS" dirty="0" smtClean="0"/>
              <a:t>жалба не одлаже извршење;</a:t>
            </a:r>
          </a:p>
          <a:p>
            <a:pPr marL="0" indent="0">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7591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a:t>Два система признања страног стечајног поступка:</a:t>
            </a:r>
          </a:p>
          <a:p>
            <a:pPr marL="514350" indent="-514350" algn="just">
              <a:buAutoNum type="arabicPeriod"/>
            </a:pPr>
            <a:r>
              <a:rPr lang="sr-Cyrl-RS" dirty="0" smtClean="0"/>
              <a:t>Систем аутоматског признања (страни стечајни поступак признаје се по сили закона између држава чланица ЕУ);</a:t>
            </a:r>
          </a:p>
          <a:p>
            <a:pPr marL="514350" indent="-514350" algn="just">
              <a:buAutoNum type="arabicPeriod"/>
            </a:pPr>
            <a:r>
              <a:rPr lang="sr-Cyrl-RS" dirty="0" smtClean="0"/>
              <a:t>Систем признања у коме суд у посебном формалном поступку утврђује испуњеност услова за признање (државе чланице ЕУ у односу на државе </a:t>
            </a:r>
            <a:r>
              <a:rPr lang="sr-Cyrl-RS" dirty="0" err="1" smtClean="0"/>
              <a:t>нечланице</a:t>
            </a:r>
            <a:r>
              <a:rPr lang="sr-Cyrl-RS" dirty="0" smtClean="0"/>
              <a:t>).</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341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7" y="1476368"/>
            <a:ext cx="11711520" cy="4791361"/>
          </a:xfrm>
        </p:spPr>
        <p:txBody>
          <a:bodyPr>
            <a:normAutofit fontScale="92500"/>
          </a:bodyPr>
          <a:lstStyle/>
          <a:p>
            <a:pPr>
              <a:buFont typeface="Wingdings" panose="05000000000000000000" pitchFamily="2" charset="2"/>
              <a:buChar char="Ø"/>
            </a:pPr>
            <a:r>
              <a:rPr lang="sr-Cyrl-RS" dirty="0" smtClean="0"/>
              <a:t>Претпоставке у вези са признањем </a:t>
            </a:r>
            <a:r>
              <a:rPr lang="sr-Cyrl-RS" dirty="0" smtClean="0"/>
              <a:t>које </a:t>
            </a:r>
            <a:r>
              <a:rPr lang="sr-Cyrl-RS" dirty="0" smtClean="0"/>
              <a:t>убрзавају поступак признања:</a:t>
            </a:r>
          </a:p>
          <a:p>
            <a:pPr marL="514350" indent="-514350" algn="just">
              <a:buAutoNum type="arabicPeriod"/>
            </a:pPr>
            <a:r>
              <a:rPr lang="sr-Cyrl-RS" dirty="0" smtClean="0"/>
              <a:t>ако одлука </a:t>
            </a:r>
            <a:r>
              <a:rPr lang="sr-Cyrl-RS" dirty="0" smtClean="0"/>
              <a:t>о покретању страног поступка о именовању страног представника, односно потврда страног суда или другог надлежног органа о постојању страног поступка и именовању страног представника пружа доказ да страни поступак има обележје страног поступка и да је страни представник лице или орган у смислу Закона о стечају, суд може те чињенице сматрати утврђеним;</a:t>
            </a:r>
          </a:p>
          <a:p>
            <a:pPr marL="514350" indent="-514350" algn="just">
              <a:buAutoNum type="arabicPeriod"/>
            </a:pPr>
            <a:r>
              <a:rPr lang="sr-Cyrl-RS" dirty="0" smtClean="0"/>
              <a:t>суд </a:t>
            </a:r>
            <a:r>
              <a:rPr lang="sr-Cyrl-RS" dirty="0" smtClean="0"/>
              <a:t>може документа која су поднета уз захтев за признање да сматра аутентичним без обзира на то да ли су </a:t>
            </a:r>
            <a:r>
              <a:rPr lang="sr-Cyrl-RS" dirty="0" smtClean="0"/>
              <a:t>легализована и у смислу закона којим </a:t>
            </a:r>
            <a:r>
              <a:rPr lang="sr-Cyrl-RS" dirty="0" smtClean="0"/>
              <a:t>се уређује легализација исправа у међународном саобраћају;</a:t>
            </a:r>
          </a:p>
          <a:p>
            <a:pPr marL="514350" indent="-514350" algn="just">
              <a:buAutoNum type="arabicPeriod"/>
            </a:pPr>
            <a:r>
              <a:rPr lang="sr-Cyrl-RS" dirty="0" smtClean="0"/>
              <a:t>ако </a:t>
            </a:r>
            <a:r>
              <a:rPr lang="sr-Cyrl-RS" dirty="0" smtClean="0"/>
              <a:t>се не докаже супротно сматра се да је регистровано седиште  дужника, односно </a:t>
            </a:r>
            <a:r>
              <a:rPr lang="sr-Cyrl-RS" dirty="0" smtClean="0"/>
              <a:t>његово пребивалиште </a:t>
            </a:r>
            <a:r>
              <a:rPr lang="sr-Cyrl-RS" dirty="0" smtClean="0"/>
              <a:t>ако се ради о физичком лицу, средиште његових главних интереса.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276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smtClean="0"/>
              <a:t>Страни представник има обавезу обавештења, после подношења захтева за признање страног поступка:</a:t>
            </a:r>
          </a:p>
          <a:p>
            <a:pPr marL="0" indent="0" algn="just">
              <a:buNone/>
            </a:pPr>
            <a:r>
              <a:rPr lang="sr-Cyrl-RS" dirty="0" smtClean="0"/>
              <a:t>1. о свакој битној промени, статуса страног поступка или статуса страног представника;</a:t>
            </a:r>
          </a:p>
          <a:p>
            <a:pPr marL="0" indent="0" algn="just">
              <a:buNone/>
            </a:pPr>
            <a:r>
              <a:rPr lang="sr-Cyrl-RS" dirty="0" smtClean="0"/>
              <a:t>2. сваком другом страном поступку у вези са истим дужником за који страни представник сазна (уз захтев за признање страни представник доставља изјаву о свим страним поступцима у вези са дужником који су познати страном представнику).</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859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a:t>Помоћ која се пружа после подношења захтева за признање страног поступка (члан 190. </a:t>
            </a:r>
            <a:r>
              <a:rPr lang="sr-Cyrl-RS" b="1" dirty="0" smtClean="0"/>
              <a:t>ЗОС</a:t>
            </a:r>
            <a:r>
              <a:rPr lang="sr-Cyrl-RS" b="1" dirty="0" smtClean="0"/>
              <a:t>)</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smtClean="0"/>
              <a:t>Суд може:</a:t>
            </a:r>
          </a:p>
          <a:p>
            <a:pPr algn="just">
              <a:buFontTx/>
              <a:buChar char="-"/>
            </a:pPr>
            <a:r>
              <a:rPr lang="sr-Cyrl-RS" dirty="0" smtClean="0"/>
              <a:t>да пружи потребну помоћ привремене природе;</a:t>
            </a:r>
          </a:p>
          <a:p>
            <a:pPr algn="just">
              <a:buFontTx/>
              <a:buChar char="-"/>
            </a:pPr>
            <a:r>
              <a:rPr lang="sr-Cyrl-RS" dirty="0" smtClean="0"/>
              <a:t>од момента подношења захтева за признање страног поступка, па до одлучивања о том </a:t>
            </a:r>
            <a:r>
              <a:rPr lang="sr-Cyrl-RS" dirty="0" smtClean="0"/>
              <a:t>захтеву на </a:t>
            </a:r>
            <a:r>
              <a:rPr lang="sr-Cyrl-RS" dirty="0" smtClean="0"/>
              <a:t>захтев страног представника;</a:t>
            </a:r>
          </a:p>
          <a:p>
            <a:pPr algn="just">
              <a:buFontTx/>
              <a:buChar char="-"/>
            </a:pPr>
            <a:r>
              <a:rPr lang="sr-Cyrl-RS" dirty="0" smtClean="0"/>
              <a:t>у случају да је та помоћ хитно потребна ради заштите имовине стечајног дужника или интереса поверилаца;</a:t>
            </a:r>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6616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a:t>Опште привремене мере које се могу изрећи:</a:t>
            </a:r>
          </a:p>
          <a:p>
            <a:pPr marL="514350" indent="-514350" algn="just">
              <a:buAutoNum type="arabicPeriod"/>
            </a:pPr>
            <a:r>
              <a:rPr lang="sr-Cyrl-RS" dirty="0" smtClean="0"/>
              <a:t>забрана </a:t>
            </a:r>
            <a:r>
              <a:rPr lang="sr-Cyrl-RS" dirty="0"/>
              <a:t>принудног извршења над имовином </a:t>
            </a:r>
            <a:r>
              <a:rPr lang="sr-Cyrl-RS" dirty="0" smtClean="0"/>
              <a:t>дужника;</a:t>
            </a:r>
          </a:p>
          <a:p>
            <a:pPr marL="514350" indent="-514350" algn="just">
              <a:buAutoNum type="arabicPeriod"/>
            </a:pPr>
            <a:r>
              <a:rPr lang="sr-Cyrl-RS" dirty="0" smtClean="0"/>
              <a:t>поверавање управљања или продаје имовине или дела имовине дужника која се налази у Републици Србији страном представнику или другом лицу које одреди суд, ради заштите и очувања вредности имовина којој због њене природе или других околности прети опасност од нестанка, губљења вредности или је угрожена на други начин;</a:t>
            </a:r>
          </a:p>
          <a:p>
            <a:pPr marL="514350" indent="-514350" algn="just">
              <a:buAutoNum type="arabicPeriod"/>
            </a:pPr>
            <a:r>
              <a:rPr lang="sr-Cyrl-RS" dirty="0" smtClean="0"/>
              <a:t>друге мере које се у складу са овим законом могу одредити после признања страног поступка.</a:t>
            </a:r>
          </a:p>
          <a:p>
            <a:pPr algn="just">
              <a:buFont typeface="Wingdings" panose="05000000000000000000" pitchFamily="2" charset="2"/>
              <a:buChar char="Ø"/>
            </a:pPr>
            <a:endParaRPr lang="en-US"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0988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a:t>Мере престају да важе доношењем одлуке о захтеву за признање.</a:t>
            </a:r>
          </a:p>
          <a:p>
            <a:pPr algn="just">
              <a:buFont typeface="Wingdings" panose="05000000000000000000" pitchFamily="2" charset="2"/>
              <a:buChar char="Ø"/>
            </a:pPr>
            <a:r>
              <a:rPr lang="sr-Cyrl-RS" dirty="0" smtClean="0"/>
              <a:t>Суд може продужити дејство мера у оквиру помоћи која се пружа после признања страног поступка.</a:t>
            </a:r>
          </a:p>
          <a:p>
            <a:pPr algn="just">
              <a:buFont typeface="Wingdings" panose="05000000000000000000" pitchFamily="2" charset="2"/>
              <a:buChar char="Ø"/>
            </a:pPr>
            <a:r>
              <a:rPr lang="sr-Cyrl-RS" dirty="0" smtClean="0"/>
              <a:t>Суд може одбити да пружи затражену помоћ ако би таква помоћ ометала вођење главног страног поступка.</a:t>
            </a:r>
          </a:p>
          <a:p>
            <a:pPr algn="just">
              <a:buFont typeface="Wingdings" panose="05000000000000000000" pitchFamily="2" charset="2"/>
              <a:buChar char="Ø"/>
            </a:pPr>
            <a:r>
              <a:rPr lang="sr-Cyrl-RS" dirty="0" smtClean="0"/>
              <a:t>На одређивање, важност укидања и измену привремених мера сходно се примењују одредбе закона које регулишу мере обезбеђења у претходном стечајном поступку.</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343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r>
              <a:rPr lang="sr-Cyrl-RS" b="1" dirty="0" smtClean="0"/>
              <a:t>ИЗВОРИ ПРАВА МЕЂУНАРОДНОГ СТЕЧАЈА</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lnSpcReduction="10000"/>
          </a:bodyPr>
          <a:lstStyle/>
          <a:p>
            <a:pPr algn="just">
              <a:buFont typeface="Wingdings" panose="05000000000000000000" pitchFamily="2" charset="2"/>
              <a:buChar char="Ø"/>
            </a:pPr>
            <a:r>
              <a:rPr lang="sr-Cyrl-RS" dirty="0" smtClean="0"/>
              <a:t>Међународни извори:</a:t>
            </a:r>
          </a:p>
          <a:p>
            <a:pPr marL="514350" indent="-514350" algn="just">
              <a:buAutoNum type="arabicPeriod"/>
            </a:pPr>
            <a:r>
              <a:rPr lang="sr-Cyrl-RS" dirty="0" smtClean="0"/>
              <a:t>Европска конвенција о међународним аспектима стечаја </a:t>
            </a:r>
            <a:r>
              <a:rPr lang="sr-Cyrl-RS" dirty="0" smtClean="0"/>
              <a:t>донета </a:t>
            </a:r>
            <a:r>
              <a:rPr lang="sr-Cyrl-RS" dirty="0" smtClean="0"/>
              <a:t>1990. године у Истанбулу (</a:t>
            </a:r>
            <a:r>
              <a:rPr lang="sr-Cyrl-RS" dirty="0" err="1" smtClean="0"/>
              <a:t>Истанбулска</a:t>
            </a:r>
            <a:r>
              <a:rPr lang="sr-Cyrl-RS" dirty="0" smtClean="0"/>
              <a:t> конвенција)</a:t>
            </a:r>
          </a:p>
          <a:p>
            <a:pPr algn="just">
              <a:buFontTx/>
              <a:buChar char="-"/>
            </a:pPr>
            <a:r>
              <a:rPr lang="sr-Cyrl-RS" dirty="0" smtClean="0"/>
              <a:t>Значај за хармонизацију материје међународног стечаја и на касније међународне изворе стечајног права</a:t>
            </a:r>
          </a:p>
          <a:p>
            <a:pPr algn="just">
              <a:buFont typeface="Wingdings" panose="05000000000000000000" pitchFamily="2" charset="2"/>
              <a:buChar char="Ø"/>
            </a:pPr>
            <a:r>
              <a:rPr lang="sr-Cyrl-RS" dirty="0" smtClean="0"/>
              <a:t>Могућност вођења два поступка:</a:t>
            </a:r>
          </a:p>
          <a:p>
            <a:pPr algn="just">
              <a:buFontTx/>
              <a:buChar char="-"/>
            </a:pPr>
            <a:r>
              <a:rPr lang="sr-Cyrl-RS" dirty="0" smtClean="0"/>
              <a:t>примарни стечајни поступак (центар главних интереса дужника)</a:t>
            </a:r>
          </a:p>
          <a:p>
            <a:pPr algn="just">
              <a:buFontTx/>
              <a:buChar char="-"/>
            </a:pPr>
            <a:r>
              <a:rPr lang="sr-Cyrl-RS" dirty="0" smtClean="0"/>
              <a:t>секундарни стечајни поступак (пословна јединица дужника)</a:t>
            </a:r>
          </a:p>
          <a:p>
            <a:pPr algn="just">
              <a:buFont typeface="Wingdings" panose="05000000000000000000" pitchFamily="2" charset="2"/>
              <a:buChar char="Ø"/>
            </a:pPr>
            <a:r>
              <a:rPr lang="sr-Cyrl-RS" dirty="0" smtClean="0"/>
              <a:t>Вршење одређених права од стране стечајног управника ван границе државе именовања.</a:t>
            </a:r>
          </a:p>
          <a:p>
            <a:pPr algn="just">
              <a:buFontTx/>
              <a:buChar char="-"/>
            </a:pPr>
            <a:r>
              <a:rPr lang="sr-Cyrl-RS" dirty="0" smtClean="0"/>
              <a:t>Никад није ступила на снагу.</a:t>
            </a:r>
          </a:p>
          <a:p>
            <a:pPr marL="0" indent="0" algn="just">
              <a:buNone/>
            </a:pPr>
            <a:endParaRPr lang="sr-Cyrl-RS" dirty="0" smtClean="0"/>
          </a:p>
          <a:p>
            <a:pPr algn="just">
              <a:buFontTx/>
              <a:buChar char="-"/>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020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pPr marL="0" indent="0"/>
            <a:r>
              <a:rPr lang="sr-Cyrl-RS" b="1" dirty="0" smtClean="0"/>
              <a:t>ПРАВНО ДЕЈСТВО ПРИЗНАЊА ГЛАВНОГ СТРАНОГ ПОСТУПКА </a:t>
            </a:r>
            <a:r>
              <a:rPr lang="sr-Cyrl-RS" b="1" dirty="0"/>
              <a:t>(члан 191. </a:t>
            </a:r>
            <a:r>
              <a:rPr lang="sr-Cyrl-RS" b="1" dirty="0" smtClean="0"/>
              <a:t>ЗОС</a:t>
            </a:r>
            <a:r>
              <a:rPr lang="sr-Cyrl-RS" b="1" dirty="0"/>
              <a:t>)</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smtClean="0"/>
              <a:t>Прописане последице </a:t>
            </a:r>
            <a:r>
              <a:rPr lang="sr-Cyrl-RS" dirty="0" smtClean="0"/>
              <a:t>признања главног страног поступка су:</a:t>
            </a:r>
          </a:p>
          <a:p>
            <a:pPr marL="0" indent="0" algn="just">
              <a:buNone/>
            </a:pPr>
            <a:r>
              <a:rPr lang="sr-Cyrl-RS" dirty="0" smtClean="0"/>
              <a:t>1. </a:t>
            </a:r>
            <a:r>
              <a:rPr lang="sr-Cyrl-RS" dirty="0" smtClean="0"/>
              <a:t>забрана </a:t>
            </a:r>
            <a:r>
              <a:rPr lang="sr-Cyrl-RS" dirty="0" smtClean="0"/>
              <a:t>покретања нових и прекид започетих поступака у вези са имовином, правима, обавезама или одговорностима дужника (забрана се односи на поступке које су покренули повериоци, али иста не представља сметњу за подношење тужби, односно за покретање поступка ако је то неопходно ради очувања потраживања повериоца према дужнику);</a:t>
            </a:r>
          </a:p>
          <a:p>
            <a:pPr marL="0" indent="0" algn="just">
              <a:buNone/>
            </a:pPr>
            <a:r>
              <a:rPr lang="sr-Cyrl-RS" dirty="0" smtClean="0"/>
              <a:t>2. </a:t>
            </a:r>
            <a:r>
              <a:rPr lang="sr-Cyrl-RS" dirty="0" smtClean="0"/>
              <a:t>забрана </a:t>
            </a:r>
            <a:r>
              <a:rPr lang="sr-Cyrl-RS" dirty="0" smtClean="0"/>
              <a:t>принудног извршења на имовини дужника;</a:t>
            </a:r>
          </a:p>
          <a:p>
            <a:pPr marL="0" indent="0" algn="just">
              <a:buNone/>
            </a:pPr>
            <a:r>
              <a:rPr lang="sr-Cyrl-RS" dirty="0" smtClean="0"/>
              <a:t>3. </a:t>
            </a:r>
            <a:r>
              <a:rPr lang="sr-Cyrl-RS" dirty="0" smtClean="0"/>
              <a:t>забрана </a:t>
            </a:r>
            <a:r>
              <a:rPr lang="sr-Cyrl-RS" dirty="0" smtClean="0"/>
              <a:t>преноса, оптерећења и других располагања имовином дужника;</a:t>
            </a:r>
          </a:p>
          <a:p>
            <a:pPr algn="just">
              <a:buFont typeface="Wingdings" panose="05000000000000000000" pitchFamily="2" charset="2"/>
              <a:buChar char="Ø"/>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2559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buFont typeface="Wingdings" panose="05000000000000000000" pitchFamily="2" charset="2"/>
              <a:buChar char="Ø"/>
            </a:pPr>
            <a:r>
              <a:rPr lang="sr-Cyrl-RS" dirty="0" smtClean="0"/>
              <a:t>Суд може да одреди изузетке од примене прописаних последица:</a:t>
            </a:r>
          </a:p>
          <a:p>
            <a:pPr marL="514350" indent="-514350" algn="just">
              <a:buAutoNum type="arabicPeriod"/>
            </a:pPr>
            <a:r>
              <a:rPr lang="sr-Cyrl-RS" dirty="0" smtClean="0"/>
              <a:t>у </a:t>
            </a:r>
            <a:r>
              <a:rPr lang="sr-Cyrl-RS" dirty="0" smtClean="0"/>
              <a:t>случају да су испуњени услови предвиђени законом за изузетак од примене последица отварања стечајног поступка (изузетак од забране извршења и намирења који се примењује на разлучне повериоце);</a:t>
            </a:r>
          </a:p>
          <a:p>
            <a:pPr marL="514350" indent="-514350" algn="just">
              <a:buAutoNum type="arabicPeriod"/>
            </a:pPr>
            <a:r>
              <a:rPr lang="sr-Cyrl-RS" dirty="0" smtClean="0"/>
              <a:t>у </a:t>
            </a:r>
            <a:r>
              <a:rPr lang="sr-Cyrl-RS" dirty="0" smtClean="0"/>
              <a:t>случају кад утврди да главни страни поступак не обезбеђује одговарајућу заштиту интереса поверилаца у Републици Србији;</a:t>
            </a:r>
          </a:p>
          <a:p>
            <a:pPr algn="just">
              <a:buFont typeface="Wingdings" panose="05000000000000000000" pitchFamily="2" charset="2"/>
              <a:buChar char="Ø"/>
            </a:pPr>
            <a:r>
              <a:rPr lang="sr-Cyrl-RS" dirty="0" smtClean="0"/>
              <a:t>Предметне забране не представљају сметњу за подношење предлога за покретање стечајног поступка у Републици Србији или за пријављивање потраживања у таквом поступку.</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9864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smtClean="0"/>
              <a:t>ПОМОЋ КОЈА СЕ ПРУЖА ПОСЛЕ ПРИЗНАЊА СТРАНОГ ПОСТУПКА (Члан 192. </a:t>
            </a:r>
            <a:r>
              <a:rPr lang="sr-Cyrl-RS" b="1" dirty="0" smtClean="0"/>
              <a:t>ЗОС)</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lnSpcReduction="10000"/>
          </a:bodyPr>
          <a:lstStyle/>
          <a:p>
            <a:pPr algn="just">
              <a:buFont typeface="Wingdings" panose="05000000000000000000" pitchFamily="2" charset="2"/>
              <a:buChar char="Ø"/>
            </a:pPr>
            <a:r>
              <a:rPr lang="sr-Cyrl-RS" dirty="0" smtClean="0"/>
              <a:t>После признања главног страног поступка, суд може на захтев страног представника, ако је то неопходно ради заштите имовине стечајног дужника или интереса повериоца одредити следеће мере:</a:t>
            </a:r>
          </a:p>
          <a:p>
            <a:pPr marL="514350" indent="-514350" algn="just">
              <a:buAutoNum type="arabicPeriod"/>
            </a:pPr>
            <a:r>
              <a:rPr lang="sr-Cyrl-RS" dirty="0" smtClean="0"/>
              <a:t>извођење доказа саслушањем сведока или на други начин, као и пружање података у вези са имовином, пословањем, правима и обавезама и одговорностима дужника;</a:t>
            </a:r>
          </a:p>
          <a:p>
            <a:pPr marL="514350" indent="-514350" algn="just">
              <a:buAutoNum type="arabicPeriod"/>
            </a:pPr>
            <a:r>
              <a:rPr lang="sr-Cyrl-RS" dirty="0" smtClean="0"/>
              <a:t>поверавање страном представнику или другом лицу које одреди суд управљање или продају имовине или дела имовине дужника која се налази у Републици Србији;</a:t>
            </a:r>
          </a:p>
          <a:p>
            <a:pPr marL="514350" indent="-514350" algn="just">
              <a:buAutoNum type="arabicPeriod"/>
            </a:pPr>
            <a:r>
              <a:rPr lang="sr-Cyrl-RS" dirty="0" smtClean="0"/>
              <a:t>продужење важења мера из члана 190. став 1. и 2. овог закона;</a:t>
            </a:r>
          </a:p>
          <a:p>
            <a:pPr marL="514350" indent="-514350" algn="just">
              <a:buAutoNum type="arabicPeriod"/>
            </a:pPr>
            <a:r>
              <a:rPr lang="sr-Cyrl-RS" dirty="0" smtClean="0"/>
              <a:t>давање других овлашћења која има стечајни управник по основу овог закона или одређивање других забрана у складу са овим законом.</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131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smtClean="0"/>
              <a:t>После признања страног споредног поступка суд може поред горе наведених мера одредити и следеће мере:</a:t>
            </a:r>
          </a:p>
          <a:p>
            <a:pPr marL="514350" indent="-514350" algn="just">
              <a:buAutoNum type="arabicPeriod"/>
            </a:pPr>
            <a:r>
              <a:rPr lang="sr-Cyrl-RS" dirty="0" smtClean="0"/>
              <a:t>забрана покретања нових, односно прекид започетих поступака у вези са имовином, правима, обавезама и одговорностима дужника ако нису прекинути у складу са чланом 191. став 1. тачка 1) овог закона;</a:t>
            </a:r>
          </a:p>
          <a:p>
            <a:pPr marL="514350" indent="-514350" algn="just">
              <a:buAutoNum type="arabicPeriod"/>
            </a:pPr>
            <a:r>
              <a:rPr lang="sr-Cyrl-RS" dirty="0" smtClean="0"/>
              <a:t>забрана извршења на имовини стечајног дужника ако извршење није прекинуто у складу са чланом 191. став 1. тачка 2) овог закона;</a:t>
            </a:r>
          </a:p>
          <a:p>
            <a:pPr marL="514350" indent="-514350" algn="just">
              <a:buAutoNum type="arabicPeriod"/>
            </a:pPr>
            <a:r>
              <a:rPr lang="sr-Cyrl-RS" dirty="0" smtClean="0"/>
              <a:t>забрана преноса, оптерећивања или другог располагања имовином стечајног дужника, ако таква забрана није последица примене одредбе члана 191. став 1. тачка 3. овог закона.</a:t>
            </a:r>
          </a:p>
          <a:p>
            <a:pPr marL="514350" indent="-514350" algn="just">
              <a:buAutoNum type="arabicPeriod"/>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166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algn="just">
              <a:buFont typeface="Wingdings" panose="05000000000000000000" pitchFamily="2" charset="2"/>
              <a:buChar char="Ø"/>
            </a:pPr>
            <a:r>
              <a:rPr lang="sr-Cyrl-RS" dirty="0" smtClean="0"/>
              <a:t>После признања страног поступка, било главног или споредног, суд може на захтев страног представника поверити спровођење деобе имовине или дела имовине дужника која се налази у Републици Србији, страном представнику или другом лицу које одреди суд под условом да суд утврди да је обезбеђена одговарајућа заштита интереса поверилаца у Републици Србији.</a:t>
            </a:r>
          </a:p>
          <a:p>
            <a:pPr algn="just">
              <a:buFont typeface="Wingdings" panose="05000000000000000000" pitchFamily="2" charset="2"/>
              <a:buChar char="Ø"/>
            </a:pPr>
            <a:r>
              <a:rPr lang="sr-Cyrl-RS" dirty="0" smtClean="0"/>
              <a:t>Приликом пружања помоћи страном представнику у случају споредног </a:t>
            </a:r>
            <a:r>
              <a:rPr lang="sr-Cyrl-RS" dirty="0" smtClean="0"/>
              <a:t>страног </a:t>
            </a:r>
            <a:r>
              <a:rPr lang="sr-Cyrl-RS" dirty="0" smtClean="0"/>
              <a:t>поступка суд је дужан да утврди да се таква помоћ односи на имовину којом би по одредбама Закона о стечају требало да се управља у оквиру тог споредног страног поступка или да се односи на податке који су потребни у том поступку.</a:t>
            </a:r>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634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a:t>После признања страног поступка, главног или споредног, страни представник има: </a:t>
            </a:r>
            <a:endParaRPr lang="sr-Cyrl-RS" dirty="0" smtClean="0"/>
          </a:p>
          <a:p>
            <a:pPr marL="514350" indent="-514350" algn="just">
              <a:buAutoNum type="arabicPeriod"/>
            </a:pPr>
            <a:r>
              <a:rPr lang="sr-Cyrl-RS" dirty="0" smtClean="0"/>
              <a:t>право </a:t>
            </a:r>
            <a:r>
              <a:rPr lang="sr-Cyrl-RS" dirty="0"/>
              <a:t>побијања правних радњи дужника, </a:t>
            </a:r>
            <a:endParaRPr lang="sr-Cyrl-RS" dirty="0" smtClean="0"/>
          </a:p>
          <a:p>
            <a:pPr marL="514350" indent="-514350" algn="just">
              <a:buAutoNum type="arabicPeriod"/>
            </a:pPr>
            <a:r>
              <a:rPr lang="sr-Cyrl-RS" dirty="0" smtClean="0"/>
              <a:t>право учешћа у стечајном поступку,</a:t>
            </a:r>
          </a:p>
          <a:p>
            <a:pPr marL="514350" indent="-514350" algn="just">
              <a:buAutoNum type="arabicPeriod"/>
            </a:pPr>
            <a:r>
              <a:rPr lang="sr-Cyrl-RS" dirty="0" smtClean="0"/>
              <a:t>право учешћа у другим поступцима.</a:t>
            </a:r>
            <a:endParaRPr lang="en-US" dirty="0"/>
          </a:p>
          <a:p>
            <a:pPr marL="0" indent="0">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633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39"/>
            <a:ext cx="10622279" cy="1075969"/>
          </a:xfrm>
        </p:spPr>
        <p:txBody>
          <a:bodyPr>
            <a:noAutofit/>
          </a:bodyPr>
          <a:lstStyle/>
          <a:p>
            <a:pPr algn="just"/>
            <a:r>
              <a:rPr lang="sr-Cyrl-RS" sz="3000" b="1" dirty="0" smtClean="0"/>
              <a:t>САРАДЊА И НЕПОСРЕДНО ОБРАЋАЊЕ ИЗМЕЂУ СУДОВА У РЕПУБЛИЦИ СРБИЈИ И СТРАНИХ СУДОВА И ДРУГИХ НАДЛЕЖНИХ ОРГАНА ИЛИ СТРАНИХ ПРЕДСТАВНИКА (Члан 196. </a:t>
            </a:r>
            <a:r>
              <a:rPr lang="sr-Cyrl-RS" sz="3000" b="1" dirty="0" smtClean="0"/>
              <a:t>ЗОС</a:t>
            </a:r>
            <a:r>
              <a:rPr lang="sr-Cyrl-RS" sz="3000" b="1" dirty="0"/>
              <a:t>)</a:t>
            </a:r>
            <a:endParaRPr lang="en-US" sz="3000"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smtClean="0"/>
              <a:t>Суд је дужан да у највећој могућој мери сарађује са страним судовима и другим надлежним органима или страним представницима непосредно или преко стечајног управника. </a:t>
            </a:r>
          </a:p>
          <a:p>
            <a:pPr algn="just">
              <a:buFont typeface="Wingdings" panose="05000000000000000000" pitchFamily="2" charset="2"/>
              <a:buChar char="Ø"/>
            </a:pPr>
            <a:r>
              <a:rPr lang="sr-Cyrl-RS" dirty="0" smtClean="0"/>
              <a:t>Суд има право да се непосредно обрати, односно да непосредно затражи податке или помоћ од стране судова или других надлежних органа или страних представника, а може и преко стечајног управника.</a:t>
            </a:r>
          </a:p>
          <a:p>
            <a:pPr algn="just">
              <a:buFont typeface="Wingdings" panose="05000000000000000000" pitchFamily="2" charset="2"/>
              <a:buChar char="Ø"/>
            </a:pPr>
            <a:r>
              <a:rPr lang="sr-Cyrl-RS" dirty="0" smtClean="0"/>
              <a:t>Сарадња није условљена претходним признањем страног поступка.</a:t>
            </a:r>
          </a:p>
          <a:p>
            <a:pPr algn="just">
              <a:buFont typeface="Wingdings" panose="05000000000000000000" pitchFamily="2" charset="2"/>
              <a:buChar char="Ø"/>
            </a:pPr>
            <a:endParaRPr lang="sr-Cyrl-RS" dirty="0" smtClean="0"/>
          </a:p>
          <a:p>
            <a:pPr algn="just">
              <a:buFont typeface="Wingdings" panose="05000000000000000000" pitchFamily="2" charset="2"/>
              <a:buChar char="Ø"/>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14598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buFont typeface="Wingdings" panose="05000000000000000000" pitchFamily="2" charset="2"/>
              <a:buChar char="Ø"/>
            </a:pPr>
            <a:r>
              <a:rPr lang="sr-Cyrl-RS" dirty="0" smtClean="0"/>
              <a:t>Облици сарадње:</a:t>
            </a:r>
          </a:p>
          <a:p>
            <a:pPr marL="514350" indent="-514350" algn="just">
              <a:buAutoNum type="arabicPeriod"/>
            </a:pPr>
            <a:r>
              <a:rPr lang="sr-Cyrl-RS" dirty="0" smtClean="0"/>
              <a:t>Именовање лица или органа које предузима радње по налогу суда.</a:t>
            </a:r>
          </a:p>
          <a:p>
            <a:pPr marL="514350" indent="-514350" algn="just">
              <a:buAutoNum type="arabicPeriod"/>
            </a:pPr>
            <a:r>
              <a:rPr lang="sr-Cyrl-RS" dirty="0" smtClean="0"/>
              <a:t>Размена података на начин за који суд сматра да је одговарајући.</a:t>
            </a:r>
          </a:p>
          <a:p>
            <a:pPr marL="514350" indent="-514350" algn="just">
              <a:buAutoNum type="arabicPeriod"/>
            </a:pPr>
            <a:r>
              <a:rPr lang="sr-Cyrl-RS" dirty="0" smtClean="0"/>
              <a:t>Координација управљања и надзора над имовином и пословима дужника.</a:t>
            </a:r>
          </a:p>
          <a:p>
            <a:pPr marL="514350" indent="-514350" algn="just">
              <a:buAutoNum type="arabicPeriod"/>
            </a:pPr>
            <a:r>
              <a:rPr lang="sr-Cyrl-RS" dirty="0" smtClean="0"/>
              <a:t>Одобравање или примена од стране суда споразума о координацији поступка.</a:t>
            </a:r>
          </a:p>
          <a:p>
            <a:pPr marL="514350" indent="-514350" algn="just">
              <a:buAutoNum type="arabicPeriod"/>
            </a:pPr>
            <a:r>
              <a:rPr lang="sr-Cyrl-RS" dirty="0" smtClean="0"/>
              <a:t>Координација истовремених поступака који се воде према истом дужнику.</a:t>
            </a:r>
          </a:p>
          <a:p>
            <a:pPr algn="just">
              <a:buFont typeface="Wingdings" panose="05000000000000000000" pitchFamily="2" charset="2"/>
              <a:buChar char="Ø"/>
            </a:pPr>
            <a:r>
              <a:rPr lang="sr-Cyrl-RS" dirty="0" smtClean="0"/>
              <a:t>Као и други одговарајући облици сарадње.</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78425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smtClean="0"/>
              <a:t>КООРДИНАЦИЈА СТЕЧАЈНОГ ПОСТУПКА И СТРАНОГ ПОСТУПКА (Члан 200. </a:t>
            </a:r>
            <a:r>
              <a:rPr lang="sr-Cyrl-RS" b="1" dirty="0" smtClean="0"/>
              <a:t>ЗОС</a:t>
            </a:r>
            <a:r>
              <a:rPr lang="sr-Cyrl-RS" b="1" dirty="0" smtClean="0"/>
              <a:t>)</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20000"/>
          </a:bodyPr>
          <a:lstStyle/>
          <a:p>
            <a:pPr marL="514350" indent="-514350">
              <a:buAutoNum type="arabicPeriod"/>
            </a:pPr>
            <a:r>
              <a:rPr lang="sr-Cyrl-RS" dirty="0" smtClean="0"/>
              <a:t>Координација домаћег и страног стечајног поступка</a:t>
            </a:r>
          </a:p>
          <a:p>
            <a:pPr marL="514350" indent="-514350">
              <a:buAutoNum type="arabicPeriod"/>
            </a:pPr>
            <a:r>
              <a:rPr lang="sr-Cyrl-RS" dirty="0" smtClean="0"/>
              <a:t>Координација више страних стечајних поступака</a:t>
            </a:r>
          </a:p>
          <a:p>
            <a:pPr algn="just">
              <a:buFont typeface="Wingdings" panose="05000000000000000000" pitchFamily="2" charset="2"/>
              <a:buChar char="Ø"/>
            </a:pPr>
            <a:endParaRPr lang="sr-Cyrl-RS" dirty="0" smtClean="0"/>
          </a:p>
          <a:p>
            <a:pPr algn="just">
              <a:buFont typeface="Wingdings" panose="05000000000000000000" pitchFamily="2" charset="2"/>
              <a:buChar char="Ø"/>
            </a:pPr>
            <a:r>
              <a:rPr lang="sr-Cyrl-RS" dirty="0" smtClean="0"/>
              <a:t>Када је у време подношења захтева за признање страног поступка већ поднет предлог за покретање стечајног поступка, прави се разлика између признања страног поступка као главног или као споредног стечајног поступка:</a:t>
            </a:r>
          </a:p>
          <a:p>
            <a:pPr marL="514350" indent="-514350" algn="just">
              <a:buAutoNum type="arabicPeriod"/>
            </a:pPr>
            <a:r>
              <a:rPr lang="sr-Cyrl-RS" dirty="0" smtClean="0"/>
              <a:t>Ако је страни стечајни поступак признат као споредни стечајни поступак, свака помоћ коју стечајни суд пружа мора бити у складу са правилима </a:t>
            </a:r>
            <a:r>
              <a:rPr lang="sr-Cyrl-RS" dirty="0" smtClean="0"/>
              <a:t>и потребама претходног стечајног поступка, односно стечајног поступка (домаћи </a:t>
            </a:r>
            <a:r>
              <a:rPr lang="sr-Cyrl-RS" dirty="0" smtClean="0"/>
              <a:t>суд може пружити помоћ привремене природе од момента подношења захтева за признање страног поступка до одлучивања о том захтеву и после признања страног поступка);</a:t>
            </a:r>
          </a:p>
          <a:p>
            <a:pPr marL="514350" indent="-514350" algn="just">
              <a:buAutoNum type="arabicPeriod"/>
            </a:pPr>
            <a:r>
              <a:rPr lang="sr-Cyrl-RS" dirty="0" smtClean="0"/>
              <a:t>Ако је страни стечајни поступак признат као главни стечајни поступак неће се примењивати законске последице признања главног страног поступка </a:t>
            </a:r>
            <a:r>
              <a:rPr lang="sr-Cyrl-RS" dirty="0" smtClean="0"/>
              <a:t>предвиђене чланом </a:t>
            </a:r>
            <a:r>
              <a:rPr lang="sr-Cyrl-RS" dirty="0" smtClean="0"/>
              <a:t>191. Закона.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9023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10000"/>
          </a:bodyPr>
          <a:lstStyle/>
          <a:p>
            <a:pPr algn="just">
              <a:buFont typeface="Wingdings" panose="05000000000000000000" pitchFamily="2" charset="2"/>
              <a:buChar char="Ø"/>
            </a:pPr>
            <a:r>
              <a:rPr lang="sr-Cyrl-RS" dirty="0" smtClean="0"/>
              <a:t>Кад је предлог за покретање стечајног поступка поднет после признања или после подношења захтева за признање страног поступка:</a:t>
            </a:r>
          </a:p>
          <a:p>
            <a:pPr marL="514350" indent="-514350" algn="just">
              <a:buAutoNum type="arabicPeriod"/>
            </a:pPr>
            <a:r>
              <a:rPr lang="sr-Cyrl-RS" dirty="0" smtClean="0"/>
              <a:t>ако </a:t>
            </a:r>
            <a:r>
              <a:rPr lang="sr-Cyrl-RS" dirty="0" smtClean="0"/>
              <a:t>је страни поступак признат као територијални стечајни поступак, стечајни суд ће по службеној дужности преиспитати сваку помоћ која је пружена у складу са законом, па ће изменити, односно ставити ван снаге сваку помоћ која је пружена у складу са </a:t>
            </a:r>
            <a:r>
              <a:rPr lang="sr-Cyrl-RS" dirty="0" smtClean="0"/>
              <a:t>законом и измениће, </a:t>
            </a:r>
            <a:r>
              <a:rPr lang="sr-Cyrl-RS" dirty="0" smtClean="0"/>
              <a:t>односно ставити ван снаге све такве мере уколико су у супротности са правилима и потребама претходног стечајног поступка, односно стечајног </a:t>
            </a:r>
            <a:r>
              <a:rPr lang="sr-Cyrl-RS" dirty="0" smtClean="0"/>
              <a:t>поступка;</a:t>
            </a:r>
            <a:endParaRPr lang="sr-Cyrl-RS" dirty="0" smtClean="0"/>
          </a:p>
          <a:p>
            <a:pPr marL="514350" indent="-514350" algn="just">
              <a:buAutoNum type="arabicPeriod"/>
            </a:pPr>
            <a:r>
              <a:rPr lang="sr-Cyrl-RS" dirty="0" smtClean="0"/>
              <a:t>у </a:t>
            </a:r>
            <a:r>
              <a:rPr lang="sr-Cyrl-RS" dirty="0" smtClean="0"/>
              <a:t>случају да је страни поступак признат као главни стечајни поступак, измена или стављање ван снаге </a:t>
            </a:r>
            <a:r>
              <a:rPr lang="sr-Cyrl-RS" dirty="0" smtClean="0"/>
              <a:t>забрана </a:t>
            </a:r>
            <a:r>
              <a:rPr lang="sr-Cyrl-RS" dirty="0" smtClean="0"/>
              <a:t>из члана 191. став 1. овог закона извршиће се у складу са чланом 191. став </a:t>
            </a:r>
            <a:r>
              <a:rPr lang="sr-Cyrl-RS" dirty="0" smtClean="0"/>
              <a:t>2. </a:t>
            </a:r>
            <a:r>
              <a:rPr lang="sr-Cyrl-RS" dirty="0" smtClean="0"/>
              <a:t>овог закона ако су такве забране у супротности са правилима или потребама претходног стечајног поступка, односно стечајног поступка.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9466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20000"/>
          </a:bodyPr>
          <a:lstStyle/>
          <a:p>
            <a:pPr marL="0" indent="0" algn="just">
              <a:buNone/>
            </a:pPr>
            <a:r>
              <a:rPr lang="sr-Cyrl-RS" dirty="0" smtClean="0"/>
              <a:t>2. Директива Европске уније </a:t>
            </a:r>
            <a:r>
              <a:rPr lang="sr-Cyrl-RS" dirty="0" smtClean="0"/>
              <a:t>о </a:t>
            </a:r>
            <a:r>
              <a:rPr lang="sr-Cyrl-RS" dirty="0" smtClean="0"/>
              <a:t>стечајним поступцима из 2000. године:</a:t>
            </a:r>
          </a:p>
          <a:p>
            <a:pPr algn="just">
              <a:buFontTx/>
              <a:buChar char="-"/>
            </a:pPr>
            <a:r>
              <a:rPr lang="sr-Cyrl-RS" dirty="0" smtClean="0"/>
              <a:t>Разрађује одредбе Европске </a:t>
            </a:r>
            <a:r>
              <a:rPr lang="sr-Cyrl-RS" dirty="0" smtClean="0"/>
              <a:t>конвенције које се односе на надлежност суда </a:t>
            </a:r>
            <a:r>
              <a:rPr lang="sr-Cyrl-RS" dirty="0" smtClean="0"/>
              <a:t>за отварање главног стечајног поступка и територијалних стечајних поступака, као секундарних и независних стечајних поступака;</a:t>
            </a:r>
          </a:p>
          <a:p>
            <a:pPr algn="just">
              <a:buFontTx/>
              <a:buChar char="-"/>
            </a:pPr>
            <a:r>
              <a:rPr lang="sr-Cyrl-RS" dirty="0" smtClean="0"/>
              <a:t>Одредбе о меродавном праву – </a:t>
            </a:r>
            <a:r>
              <a:rPr lang="sr-Latn-RS" dirty="0" smtClean="0"/>
              <a:t>lex fori </a:t>
            </a:r>
            <a:r>
              <a:rPr lang="sr-Latn-RS" dirty="0" err="1" smtClean="0"/>
              <a:t>concursus</a:t>
            </a:r>
            <a:endParaRPr lang="sr-Cyrl-RS" dirty="0" smtClean="0"/>
          </a:p>
          <a:p>
            <a:pPr algn="just">
              <a:buFontTx/>
              <a:buChar char="-"/>
            </a:pPr>
            <a:r>
              <a:rPr lang="sr-Cyrl-RS" dirty="0" smtClean="0"/>
              <a:t>Признање страних стечајних одлука – отварање стечајног поступка у једној држави чланици се аутоматски признаје у свим другим државама чланицама.</a:t>
            </a:r>
          </a:p>
          <a:p>
            <a:pPr algn="just">
              <a:buFontTx/>
              <a:buChar char="-"/>
            </a:pPr>
            <a:r>
              <a:rPr lang="sr-Cyrl-RS" dirty="0" smtClean="0"/>
              <a:t>Информисање страних поверилаца и пријава њихових потраживања у стечајном поступку.</a:t>
            </a:r>
          </a:p>
          <a:p>
            <a:pPr algn="just">
              <a:buFontTx/>
              <a:buChar char="-"/>
            </a:pPr>
            <a:r>
              <a:rPr lang="sr-Cyrl-RS" dirty="0" smtClean="0"/>
              <a:t>Стављена ван снаге 2015. године када је донета нова Уредба о стечајним поступцима, која се заснива на одредбама старе уредбе и </a:t>
            </a:r>
            <a:r>
              <a:rPr lang="sr-Cyrl-RS" dirty="0" smtClean="0"/>
              <a:t>проширује се на </a:t>
            </a:r>
            <a:r>
              <a:rPr lang="sr-Cyrl-RS" dirty="0" smtClean="0"/>
              <a:t>реорганизацију, </a:t>
            </a:r>
            <a:r>
              <a:rPr lang="sr-Cyrl-RS" dirty="0" smtClean="0"/>
              <a:t>средиште </a:t>
            </a:r>
            <a:r>
              <a:rPr lang="sr-Cyrl-RS" dirty="0" smtClean="0"/>
              <a:t>главних интереса, </a:t>
            </a:r>
            <a:r>
              <a:rPr lang="sr-Cyrl-RS" dirty="0" smtClean="0"/>
              <a:t>основни критеријум </a:t>
            </a:r>
            <a:r>
              <a:rPr lang="sr-Cyrl-RS" dirty="0" smtClean="0"/>
              <a:t>за заснивање међународне надлежности за главни поступак, промена </a:t>
            </a:r>
            <a:r>
              <a:rPr lang="sr-Cyrl-RS" dirty="0" smtClean="0"/>
              <a:t>средишта </a:t>
            </a:r>
            <a:r>
              <a:rPr lang="sr-Cyrl-RS" dirty="0" smtClean="0"/>
              <a:t>главних интереса дужника пре отварања стечајног поступка, унапређење сарадње између главног и секундарних стечајних поступака, стечај повезаних лица.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192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smtClean="0"/>
              <a:t>КООРДИНАЦИЈА ВИШЕ СТРАНИХ СТЕЧАЈНИХ ПОСТУПАКА (Члан 201. </a:t>
            </a:r>
            <a:r>
              <a:rPr lang="sr-Cyrl-RS" b="1" dirty="0" smtClean="0"/>
              <a:t>ЗОС</a:t>
            </a:r>
            <a:r>
              <a:rPr lang="sr-Cyrl-RS" b="1" dirty="0" smtClean="0"/>
              <a:t>)</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20000"/>
          </a:bodyPr>
          <a:lstStyle/>
          <a:p>
            <a:pPr algn="just">
              <a:buFont typeface="Wingdings" panose="05000000000000000000" pitchFamily="2" charset="2"/>
              <a:buChar char="Ø"/>
            </a:pPr>
            <a:r>
              <a:rPr lang="sr-Cyrl-RS" dirty="0" smtClean="0"/>
              <a:t>Кад се према истом дужнику води више од једног страног поступка, суд ће затражити сарадњу и координацију у складу са </a:t>
            </a:r>
            <a:r>
              <a:rPr lang="sr-Cyrl-RS" dirty="0"/>
              <a:t>З</a:t>
            </a:r>
            <a:r>
              <a:rPr lang="sr-Cyrl-RS" dirty="0" smtClean="0"/>
              <a:t>аконом о стечају:</a:t>
            </a:r>
          </a:p>
          <a:p>
            <a:pPr marL="514350" indent="-514350" algn="just">
              <a:buAutoNum type="arabicPeriod"/>
            </a:pPr>
            <a:r>
              <a:rPr lang="sr-Cyrl-RS" dirty="0" smtClean="0"/>
              <a:t>Свака помоћ која се пружа представнику секундарног страног поступка после признања главног страног поступка мора бити у складу са правилима и потребама главног страног поступка.</a:t>
            </a:r>
          </a:p>
          <a:p>
            <a:pPr marL="514350" indent="-514350" algn="just">
              <a:buAutoNum type="arabicPeriod"/>
            </a:pPr>
            <a:r>
              <a:rPr lang="sr-Cyrl-RS" dirty="0" smtClean="0"/>
              <a:t>Ако је одлука о признању главног страног поступка донета после признања споредног страног поступка или после подношења захтева за признање споредног страног поступка, суд ће по службеној дужности преиспитати сваку помоћ која је пружена у складу са чланом 190. и 192. овог закона и измениће, односно ставити ван снаге све такве мере уколико су у супротности са правилима и потребама главног страног поступка.</a:t>
            </a:r>
          </a:p>
          <a:p>
            <a:pPr marL="514350" indent="-514350" algn="just">
              <a:buAutoNum type="arabicPeriod"/>
            </a:pPr>
            <a:r>
              <a:rPr lang="sr-Cyrl-RS" dirty="0" smtClean="0"/>
              <a:t>Ако после признања споредног страног поступка буде донета одлука о признању другог споредног страног поступка суд ће по службеној дужности или на захтев страног представника одредити, изменити или ставити ван снаге мере помоћи у циљу обезбеђења координације поступка.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7047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smtClean="0"/>
              <a:t>НАМИРЕЊЕ ПОВЕРИЛАЦА У ПОСТУПЦИМА КОЈИ СЕ ВОДЕ ИСТОВРЕМЕНО (Члан 203. </a:t>
            </a:r>
            <a:r>
              <a:rPr lang="sr-Cyrl-RS" b="1" dirty="0" smtClean="0"/>
              <a:t>ЗОС</a:t>
            </a:r>
            <a:r>
              <a:rPr lang="sr-Cyrl-RS" b="1" dirty="0" smtClean="0"/>
              <a:t>)</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smtClean="0"/>
              <a:t>Основно правило гласи: Поверилац чије је потраживање делимично исплаћено у поступку који је спроведен у складу са законом којим се уређује </a:t>
            </a:r>
            <a:r>
              <a:rPr lang="sr-Cyrl-RS" dirty="0" err="1" smtClean="0"/>
              <a:t>инсолвентност</a:t>
            </a:r>
            <a:r>
              <a:rPr lang="sr-Cyrl-RS" dirty="0" smtClean="0"/>
              <a:t> у страној држави не може да прими исплату на име истог потраживања у стечајном поступку који се води према истом дужнику све док је исплата према осталим повериоцима истог исплатног реда или класе у реорганизацији пропорционално мања од износа који је тај поверилац већ примио.</a:t>
            </a:r>
          </a:p>
          <a:p>
            <a:pPr algn="just">
              <a:buFont typeface="Wingdings" panose="05000000000000000000" pitchFamily="2" charset="2"/>
              <a:buChar char="Ø"/>
            </a:pPr>
            <a:r>
              <a:rPr lang="sr-Cyrl-RS" dirty="0" smtClean="0"/>
              <a:t>Стечајни поверилац може да пријави потраживање у више поступака, али уз примену основног правила.</a:t>
            </a:r>
          </a:p>
          <a:p>
            <a:pPr algn="just">
              <a:buFont typeface="Wingdings" panose="05000000000000000000" pitchFamily="2" charset="2"/>
              <a:buChar char="Ø"/>
            </a:pPr>
            <a:r>
              <a:rPr lang="sr-Cyrl-RS" dirty="0" smtClean="0"/>
              <a:t>Изузетак </a:t>
            </a:r>
            <a:r>
              <a:rPr lang="sr-Cyrl-RS" dirty="0" smtClean="0"/>
              <a:t>у </a:t>
            </a:r>
            <a:r>
              <a:rPr lang="sr-Cyrl-RS" dirty="0" smtClean="0"/>
              <a:t>погледу права разлучних и излучних поверилаца.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976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lgn="ctr">
              <a:buNone/>
            </a:pPr>
            <a:endParaRPr lang="sr-Cyrl-RS" dirty="0" smtClean="0"/>
          </a:p>
          <a:p>
            <a:pPr marL="0" indent="0" algn="ctr">
              <a:buNone/>
            </a:pPr>
            <a:endParaRPr lang="sr-Cyrl-RS" dirty="0"/>
          </a:p>
          <a:p>
            <a:pPr marL="0" indent="0" algn="ctr">
              <a:buNone/>
            </a:pPr>
            <a:endParaRPr lang="sr-Cyrl-RS" dirty="0" smtClean="0"/>
          </a:p>
          <a:p>
            <a:pPr marL="0" indent="0" algn="ctr">
              <a:buNone/>
            </a:pPr>
            <a:r>
              <a:rPr lang="sr-Cyrl-RS" sz="3600" dirty="0" smtClean="0"/>
              <a:t>ХВАЛА НА ПАЖЊИ!</a:t>
            </a:r>
            <a:endParaRPr lang="en-US" sz="3600"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2493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20000"/>
          </a:bodyPr>
          <a:lstStyle/>
          <a:p>
            <a:pPr marL="0" indent="0" algn="just">
              <a:buNone/>
            </a:pPr>
            <a:r>
              <a:rPr lang="sr-Cyrl-RS" dirty="0" smtClean="0"/>
              <a:t>3. Модел – Закон о </a:t>
            </a:r>
            <a:r>
              <a:rPr lang="sr-Cyrl-RS" dirty="0" err="1" smtClean="0"/>
              <a:t>прекограничној</a:t>
            </a:r>
            <a:r>
              <a:rPr lang="sr-Cyrl-RS" dirty="0" smtClean="0"/>
              <a:t> </a:t>
            </a:r>
            <a:r>
              <a:rPr lang="sr-Cyrl-RS" dirty="0" err="1" smtClean="0"/>
              <a:t>инсолвентности</a:t>
            </a:r>
            <a:r>
              <a:rPr lang="sr-Cyrl-RS" dirty="0" smtClean="0"/>
              <a:t> који је саставио УНИЦИТРАЛ (Комисија УН за међународно трговинско право 1997. године):</a:t>
            </a:r>
          </a:p>
          <a:p>
            <a:pPr algn="just">
              <a:buFontTx/>
              <a:buChar char="-"/>
            </a:pPr>
            <a:r>
              <a:rPr lang="sr-Cyrl-RS" dirty="0" smtClean="0"/>
              <a:t>хармонизација </a:t>
            </a:r>
            <a:r>
              <a:rPr lang="sr-Cyrl-RS" dirty="0" smtClean="0"/>
              <a:t>материје међународног стечаја;</a:t>
            </a:r>
          </a:p>
          <a:p>
            <a:pPr algn="just">
              <a:buFontTx/>
              <a:buChar char="-"/>
            </a:pPr>
            <a:r>
              <a:rPr lang="sr-Cyrl-RS" dirty="0" smtClean="0"/>
              <a:t>примена </a:t>
            </a:r>
            <a:r>
              <a:rPr lang="sr-Cyrl-RS" dirty="0" smtClean="0"/>
              <a:t>на принципу </a:t>
            </a:r>
            <a:r>
              <a:rPr lang="sr-Cyrl-RS" dirty="0" err="1" smtClean="0"/>
              <a:t>добровољности</a:t>
            </a:r>
            <a:r>
              <a:rPr lang="sr-Cyrl-RS" dirty="0"/>
              <a:t>;</a:t>
            </a:r>
            <a:endParaRPr lang="sr-Cyrl-RS" dirty="0" smtClean="0"/>
          </a:p>
          <a:p>
            <a:pPr algn="just">
              <a:buFontTx/>
              <a:buChar char="-"/>
            </a:pPr>
            <a:r>
              <a:rPr lang="sr-Cyrl-RS" dirty="0" smtClean="0"/>
              <a:t>признање </a:t>
            </a:r>
            <a:r>
              <a:rPr lang="sr-Cyrl-RS" dirty="0" smtClean="0"/>
              <a:t>страног стечајног поступка (као главни и споредни);</a:t>
            </a:r>
          </a:p>
          <a:p>
            <a:pPr algn="just">
              <a:buFontTx/>
              <a:buChar char="-"/>
            </a:pPr>
            <a:r>
              <a:rPr lang="sr-Cyrl-RS" dirty="0" smtClean="0"/>
              <a:t>сарадња </a:t>
            </a:r>
            <a:r>
              <a:rPr lang="sr-Cyrl-RS" dirty="0" smtClean="0"/>
              <a:t>између стечајних судова и стечајних управника;</a:t>
            </a:r>
          </a:p>
          <a:p>
            <a:pPr algn="just">
              <a:buFontTx/>
              <a:buChar char="-"/>
            </a:pPr>
            <a:r>
              <a:rPr lang="sr-Cyrl-RS" dirty="0" smtClean="0"/>
              <a:t>право </a:t>
            </a:r>
            <a:r>
              <a:rPr lang="sr-Cyrl-RS" dirty="0" smtClean="0"/>
              <a:t>приступа страним представницима и страним повериоцима у домаћој држави и овлашћење представника домаћег стечајног поступка да тражи помоћ од стране органа стране државе;</a:t>
            </a:r>
          </a:p>
          <a:p>
            <a:pPr algn="just">
              <a:buFontTx/>
              <a:buChar char="-"/>
            </a:pPr>
            <a:r>
              <a:rPr lang="sr-Cyrl-RS" dirty="0" smtClean="0"/>
              <a:t>истовремено </a:t>
            </a:r>
            <a:r>
              <a:rPr lang="sr-Cyrl-RS" dirty="0" smtClean="0"/>
              <a:t>вођење два или више стечајних поступака против истог дужника.</a:t>
            </a:r>
          </a:p>
          <a:p>
            <a:pPr algn="just">
              <a:buFont typeface="Wingdings" panose="05000000000000000000" pitchFamily="2" charset="2"/>
              <a:buChar char="Ø"/>
            </a:pPr>
            <a:r>
              <a:rPr lang="sr-Cyrl-RS" dirty="0"/>
              <a:t>Домаћи извор:</a:t>
            </a:r>
          </a:p>
          <a:p>
            <a:pPr marL="0" indent="0" algn="just">
              <a:buNone/>
            </a:pPr>
            <a:r>
              <a:rPr lang="sr-Cyrl-RS" dirty="0"/>
              <a:t>- Закон о стечају („Сл. гласник РС“, бр. 104/09, 99/11 – др. закон, 71/12 – одлука УС, 83/14, 113/17, 44/18 и 95/18)</a:t>
            </a:r>
            <a:endParaRPr lang="en-US" dirty="0"/>
          </a:p>
          <a:p>
            <a:pPr algn="just">
              <a:buFontTx/>
              <a:buChar char="-"/>
            </a:pPr>
            <a:endParaRPr lang="sr-Cyrl-RS" dirty="0" smtClean="0"/>
          </a:p>
          <a:p>
            <a:pPr algn="just">
              <a:buFontTx/>
              <a:buChar char="-"/>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514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smtClean="0"/>
              <a:t>СТРАНИ ПОСТУПАК </a:t>
            </a:r>
            <a:br>
              <a:rPr lang="sr-Cyrl-RS" b="1" dirty="0" smtClean="0"/>
            </a:br>
            <a:r>
              <a:rPr lang="sr-Cyrl-RS" b="1" dirty="0" smtClean="0"/>
              <a:t>(Члан 174. </a:t>
            </a:r>
            <a:r>
              <a:rPr lang="sr-Cyrl-RS" b="1" dirty="0" err="1" smtClean="0"/>
              <a:t>ЗоС</a:t>
            </a:r>
            <a:r>
              <a:rPr lang="sr-Cyrl-RS" b="1" dirty="0" smtClean="0"/>
              <a:t>)</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20000"/>
          </a:bodyPr>
          <a:lstStyle/>
          <a:p>
            <a:pPr algn="just">
              <a:buFont typeface="Wingdings" panose="05000000000000000000" pitchFamily="2" charset="2"/>
              <a:buChar char="Ø"/>
            </a:pPr>
            <a:r>
              <a:rPr lang="sr-Cyrl-RS" dirty="0" smtClean="0"/>
              <a:t>Судски или управни поступак, укључујући и претходни поступак, који се са циљем колективног намирења поверилаца путем реорганизације, банкротства или ликвидације спроводи у страној држави у складу са прописом којим се уређује </a:t>
            </a:r>
            <a:r>
              <a:rPr lang="sr-Cyrl-RS" dirty="0" err="1" smtClean="0"/>
              <a:t>инсолвентност</a:t>
            </a:r>
            <a:r>
              <a:rPr lang="sr-Cyrl-RS" dirty="0" smtClean="0"/>
              <a:t>, а у којем су имовина и пословање дужника под контролом или надзором страног суда или другог надлежног органа.</a:t>
            </a:r>
          </a:p>
          <a:p>
            <a:pPr algn="just">
              <a:buFont typeface="Wingdings" panose="05000000000000000000" pitchFamily="2" charset="2"/>
              <a:buChar char="Ø"/>
            </a:pPr>
            <a:r>
              <a:rPr lang="sr-Cyrl-RS" dirty="0" smtClean="0"/>
              <a:t>Особености страног поступка:</a:t>
            </a:r>
          </a:p>
          <a:p>
            <a:pPr marL="514350" indent="-514350" algn="just">
              <a:buAutoNum type="arabicPeriod"/>
            </a:pPr>
            <a:r>
              <a:rPr lang="sr-Cyrl-RS" dirty="0" smtClean="0"/>
              <a:t>води се у страној држави;</a:t>
            </a:r>
          </a:p>
          <a:p>
            <a:pPr marL="514350" indent="-514350" algn="just">
              <a:buAutoNum type="arabicPeriod"/>
            </a:pPr>
            <a:r>
              <a:rPr lang="sr-Cyrl-RS" dirty="0" smtClean="0"/>
              <a:t>судски или управни поступак;</a:t>
            </a:r>
          </a:p>
          <a:p>
            <a:pPr marL="514350" indent="-514350" algn="just">
              <a:buAutoNum type="arabicPeriod"/>
            </a:pPr>
            <a:r>
              <a:rPr lang="sr-Cyrl-RS" dirty="0" smtClean="0"/>
              <a:t>главни и претходни стечајни поступак;</a:t>
            </a:r>
          </a:p>
          <a:p>
            <a:pPr marL="514350" indent="-514350" algn="just">
              <a:buAutoNum type="arabicPeriod"/>
            </a:pPr>
            <a:r>
              <a:rPr lang="sr-Cyrl-RS" dirty="0" smtClean="0"/>
              <a:t>води се у складу са прописима којим се уређује </a:t>
            </a:r>
            <a:r>
              <a:rPr lang="sr-Cyrl-RS" dirty="0" err="1" smtClean="0"/>
              <a:t>инсолвентност</a:t>
            </a:r>
            <a:r>
              <a:rPr lang="sr-Cyrl-RS" dirty="0" smtClean="0"/>
              <a:t>;</a:t>
            </a:r>
          </a:p>
          <a:p>
            <a:pPr marL="514350" indent="-514350" algn="just">
              <a:buAutoNum type="arabicPeriod"/>
            </a:pPr>
            <a:r>
              <a:rPr lang="sr-Cyrl-RS" dirty="0" smtClean="0"/>
              <a:t>поступак колективног намирења поверилаца;</a:t>
            </a:r>
          </a:p>
          <a:p>
            <a:pPr marL="514350" indent="-514350" algn="just">
              <a:buAutoNum type="arabicPeriod"/>
            </a:pPr>
            <a:r>
              <a:rPr lang="sr-Cyrl-RS" dirty="0"/>
              <a:t>о</a:t>
            </a:r>
            <a:r>
              <a:rPr lang="sr-Cyrl-RS" dirty="0" smtClean="0"/>
              <a:t>бухвата реорганизацију или банкротство;</a:t>
            </a:r>
          </a:p>
          <a:p>
            <a:pPr marL="514350" indent="-514350" algn="just">
              <a:buAutoNum type="arabicPeriod"/>
            </a:pPr>
            <a:r>
              <a:rPr lang="sr-Cyrl-RS" dirty="0" smtClean="0"/>
              <a:t>имовина и послови дужника под контролом страног суда или другог надлежног органа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2984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smtClean="0"/>
              <a:t>СТРАНИ ПРЕДСТАВНИК</a:t>
            </a:r>
            <a:br>
              <a:rPr lang="sr-Cyrl-RS" b="1" dirty="0" smtClean="0"/>
            </a:br>
            <a:r>
              <a:rPr lang="sr-Cyrl-RS" b="1" dirty="0" smtClean="0"/>
              <a:t>(Члан 174. став 3. </a:t>
            </a:r>
            <a:r>
              <a:rPr lang="sr-Cyrl-RS" b="1" dirty="0" smtClean="0"/>
              <a:t>ЗОС</a:t>
            </a:r>
            <a:r>
              <a:rPr lang="sr-Cyrl-RS" b="1" dirty="0" smtClean="0"/>
              <a:t>)</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smtClean="0"/>
              <a:t> Страни представник је лице или орган укључујући и оне који су привремено именовани који су у страном поступку овлашћени да воде реорганизацију, банкротство или ликвидацију над имовином и пословима дужника или да предузимају радње као представник страног поступка.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919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a:bodyPr>
          <a:lstStyle/>
          <a:p>
            <a:pPr algn="just">
              <a:buFont typeface="Wingdings" panose="05000000000000000000" pitchFamily="2" charset="2"/>
              <a:buChar char="Ø"/>
            </a:pPr>
            <a:r>
              <a:rPr lang="sr-Cyrl-RS" dirty="0" smtClean="0"/>
              <a:t>Одредбе о међународном стечају примењују се у Републици Србији </a:t>
            </a:r>
            <a:r>
              <a:rPr lang="sr-Cyrl-RS" dirty="0" smtClean="0"/>
              <a:t>ако:</a:t>
            </a:r>
            <a:endParaRPr lang="sr-Cyrl-RS" dirty="0" smtClean="0"/>
          </a:p>
          <a:p>
            <a:pPr marL="514350" indent="-514350" algn="just">
              <a:buAutoNum type="arabicPeriod"/>
            </a:pPr>
            <a:r>
              <a:rPr lang="sr-Cyrl-RS" dirty="0" smtClean="0"/>
              <a:t>страни суд или други страни орган који спроводи контролу или надзор над имовином или пословима дужника или страни представник затражи помоћ у вези са страним поступком (страни представник поднесе захтев за признање страног стечајног поступка у Републици Србији или захтев изрицања мере забране принудног извршења над имовином дужника);</a:t>
            </a:r>
          </a:p>
          <a:p>
            <a:pPr marL="514350" indent="-514350" algn="just">
              <a:buAutoNum type="arabicPeriod"/>
            </a:pPr>
            <a:r>
              <a:rPr lang="sr-Cyrl-RS" dirty="0" smtClean="0"/>
              <a:t>суд или стечајни управник затраже помоћ у страној држави у вези стечајног поступка који се води у Републици Србији;</a:t>
            </a:r>
          </a:p>
          <a:p>
            <a:pPr marL="514350" indent="-514350" algn="just">
              <a:buAutoNum type="arabicPeriod"/>
            </a:pPr>
            <a:r>
              <a:rPr lang="sr-Cyrl-RS" dirty="0" smtClean="0"/>
              <a:t>страни </a:t>
            </a:r>
            <a:r>
              <a:rPr lang="sr-Cyrl-RS" dirty="0" smtClean="0"/>
              <a:t>поступак се води истовремено са стечајним поступком који се води у Републици Србији у складу са Законом о стечају (одредбе које се односе на координацију поступка који се истовремено воде у више држава).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301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8" y="258619"/>
            <a:ext cx="10622278" cy="1189830"/>
          </a:xfrm>
        </p:spPr>
        <p:txBody>
          <a:bodyPr>
            <a:normAutofit fontScale="90000"/>
          </a:bodyPr>
          <a:lstStyle/>
          <a:p>
            <a:r>
              <a:rPr lang="sr-Cyrl-RS" b="1" dirty="0" smtClean="0"/>
              <a:t/>
            </a:r>
            <a:br>
              <a:rPr lang="sr-Cyrl-RS" b="1" dirty="0" smtClean="0"/>
            </a:br>
            <a:r>
              <a:rPr lang="sr-Cyrl-RS" sz="3100" b="1" dirty="0"/>
              <a:t>ПРИНЦИПИ МЕЂУНАРОДНОГ СТЕЧАЈНОГ ПРАВА У ЗАСНИВАЊУ МЕЂУНАРОДНЕ НАДЛЕЖНОСТИ ЗА ОТВАРАЊЕ СТЕЧАЈНОГ ПОСТУПКА</a:t>
            </a:r>
            <a:r>
              <a:rPr lang="en-US" b="1" dirty="0"/>
              <a:t/>
            </a:r>
            <a:br>
              <a:rPr lang="en-US" b="1" dirty="0"/>
            </a:br>
            <a:r>
              <a:rPr lang="sr-Cyrl-RS" b="1" dirty="0"/>
              <a:t/>
            </a:r>
            <a:br>
              <a:rPr lang="sr-Cyrl-RS" b="1" dirty="0"/>
            </a:br>
            <a:endParaRPr lang="en-US" sz="2700"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smtClean="0"/>
              <a:t>Принцип универзалности</a:t>
            </a:r>
          </a:p>
          <a:p>
            <a:pPr algn="just">
              <a:buFont typeface="Wingdings" panose="05000000000000000000" pitchFamily="2" charset="2"/>
              <a:buChar char="Ø"/>
            </a:pPr>
            <a:r>
              <a:rPr lang="sr-Cyrl-RS" dirty="0" smtClean="0"/>
              <a:t>Принцип </a:t>
            </a:r>
            <a:r>
              <a:rPr lang="sr-Cyrl-RS" dirty="0" err="1" smtClean="0"/>
              <a:t>територијалности</a:t>
            </a:r>
            <a:endParaRPr lang="sr-Cyrl-RS" dirty="0" smtClean="0"/>
          </a:p>
          <a:p>
            <a:pPr algn="just">
              <a:buFont typeface="Wingdings" panose="05000000000000000000" pitchFamily="2" charset="2"/>
              <a:buChar char="Ø"/>
            </a:pPr>
            <a:r>
              <a:rPr lang="sr-Cyrl-RS" dirty="0" smtClean="0"/>
              <a:t>Принцип модификоване универзалности</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4417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343</TotalTime>
  <Words>4735</Words>
  <Application>Microsoft Office PowerPoint</Application>
  <PresentationFormat>Widescreen</PresentationFormat>
  <Paragraphs>241</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Wingdings</vt:lpstr>
      <vt:lpstr>Office Theme</vt:lpstr>
      <vt:lpstr>МЕЂУНАРОДНИ СТЕЧАЈ</vt:lpstr>
      <vt:lpstr>МЕЂУНАРОДНИ СТЕЧАЈ</vt:lpstr>
      <vt:lpstr>ИЗВОРИ ПРАВА МЕЂУНАРОДНОГ СТЕЧАЈА</vt:lpstr>
      <vt:lpstr>PowerPoint Presentation</vt:lpstr>
      <vt:lpstr>PowerPoint Presentation</vt:lpstr>
      <vt:lpstr>СТРАНИ ПОСТУПАК  (Члан 174. ЗоС)</vt:lpstr>
      <vt:lpstr>СТРАНИ ПРЕДСТАВНИК (Члан 174. став 3. ЗОС)</vt:lpstr>
      <vt:lpstr>PowerPoint Presentation</vt:lpstr>
      <vt:lpstr> ПРИНЦИПИ МЕЂУНАРОДНОГ СТЕЧАЈНОГ ПРАВА У ЗАСНИВАЊУ МЕЂУНАРОДНЕ НАДЛЕЖНОСТИ ЗА ОТВАРАЊЕ СТЕЧАЈНОГ ПОСТУПКА  </vt:lpstr>
      <vt:lpstr>PowerPoint Presentation</vt:lpstr>
      <vt:lpstr>PowerPoint Presentation</vt:lpstr>
      <vt:lpstr>PowerPoint Presentation</vt:lpstr>
      <vt:lpstr>ГЛАВНИ СТЕЧАЈНИ ПОСТУПАК</vt:lpstr>
      <vt:lpstr>PowerPoint Presentation</vt:lpstr>
      <vt:lpstr>PowerPoint Presentation</vt:lpstr>
      <vt:lpstr>МЕЂУНАРОДНА НАДЛЕЖНОСТ ЗА ОТВАРАЊЕ ТЕРИТОРИЈАЛНОГ СТЕЧАЈНОГ ПОСТУПКА</vt:lpstr>
      <vt:lpstr>PowerPoint Presentation</vt:lpstr>
      <vt:lpstr>PowerPoint Presentation</vt:lpstr>
      <vt:lpstr>МЕРОДАВНО ПРАВО (Члан 175. ЗОС)</vt:lpstr>
      <vt:lpstr>ПРИЗНАЊЕ СТРАНОГ СУДСКОГ ПОСТУПКА (Члан 188. ЗОС)</vt:lpstr>
      <vt:lpstr>PowerPoint Presentation</vt:lpstr>
      <vt:lpstr>PowerPoint Presentation</vt:lpstr>
      <vt:lpstr>PowerPoint Presentation</vt:lpstr>
      <vt:lpstr>PowerPoint Presentation</vt:lpstr>
      <vt:lpstr>PowerPoint Presentation</vt:lpstr>
      <vt:lpstr>PowerPoint Presentation</vt:lpstr>
      <vt:lpstr>Помоћ која се пружа после подношења захтева за признање страног поступка (члан 190. ЗОС)</vt:lpstr>
      <vt:lpstr>PowerPoint Presentation</vt:lpstr>
      <vt:lpstr>PowerPoint Presentation</vt:lpstr>
      <vt:lpstr>ПРАВНО ДЕЈСТВО ПРИЗНАЊА ГЛАВНОГ СТРАНОГ ПОСТУПКА (члан 191. ЗОС)</vt:lpstr>
      <vt:lpstr>PowerPoint Presentation</vt:lpstr>
      <vt:lpstr>ПОМОЋ КОЈА СЕ ПРУЖА ПОСЛЕ ПРИЗНАЊА СТРАНОГ ПОСТУПКА (Члан 192. ЗОС)</vt:lpstr>
      <vt:lpstr>PowerPoint Presentation</vt:lpstr>
      <vt:lpstr>PowerPoint Presentation</vt:lpstr>
      <vt:lpstr>PowerPoint Presentation</vt:lpstr>
      <vt:lpstr>САРАДЊА И НЕПОСРЕДНО ОБРАЋАЊЕ ИЗМЕЂУ СУДОВА У РЕПУБЛИЦИ СРБИЈИ И СТРАНИХ СУДОВА И ДРУГИХ НАДЛЕЖНИХ ОРГАНА ИЛИ СТРАНИХ ПРЕДСТАВНИКА (Члан 196. ЗОС)</vt:lpstr>
      <vt:lpstr>PowerPoint Presentation</vt:lpstr>
      <vt:lpstr>КООРДИНАЦИЈА СТЕЧАЈНОГ ПОСТУПКА И СТРАНОГ ПОСТУПКА (Члан 200. ЗОС)</vt:lpstr>
      <vt:lpstr>PowerPoint Presentation</vt:lpstr>
      <vt:lpstr>КООРДИНАЦИЈА ВИШЕ СТРАНИХ СТЕЧАЈНИХ ПОСТУПАКА (Члан 201. ЗОС)</vt:lpstr>
      <vt:lpstr>НАМИРЕЊЕ ПОВЕРИЛАЦА У ПОСТУПЦИМА КОЈИ СЕ ВОДЕ ИСТОВРЕМЕНО (Члан 203. ЗОС)</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Branko BZ. Zitko</dc:creator>
  <cp:lastModifiedBy>Tanja Dimic</cp:lastModifiedBy>
  <cp:revision>50</cp:revision>
  <cp:lastPrinted>2024-11-19T11:53:22Z</cp:lastPrinted>
  <dcterms:created xsi:type="dcterms:W3CDTF">2022-11-01T12:38:47Z</dcterms:created>
  <dcterms:modified xsi:type="dcterms:W3CDTF">2024-11-19T11:53:30Z</dcterms:modified>
</cp:coreProperties>
</file>